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42" r:id="rId4"/>
    <p:sldId id="380" r:id="rId6"/>
    <p:sldId id="421" r:id="rId7"/>
    <p:sldId id="344" r:id="rId8"/>
    <p:sldId id="382" r:id="rId9"/>
    <p:sldId id="383" r:id="rId10"/>
    <p:sldId id="384" r:id="rId11"/>
    <p:sldId id="385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419" r:id="rId45"/>
    <p:sldId id="420" r:id="rId46"/>
    <p:sldId id="270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0404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smtClean="0"/>
              <a:t>、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、引导学员说出刚刚学过的</a:t>
            </a:r>
            <a:r>
              <a:rPr lang="en-US" altLang="zh-CN" dirty="0" smtClean="0"/>
              <a:t>inline-block</a:t>
            </a:r>
            <a:r>
              <a:rPr lang="zh-CN" altLang="en-US" dirty="0" smtClean="0"/>
              <a:t>；然后介绍还有一种方式可以实现让块元素排在一行。引出浮动。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180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重点让学员看原始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代码，及原始页面效果图，后面改变与此相比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分别设置三个图片所在的层左浮动，查看效果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分别设置三个图片所在的层左浮动，查看效果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教员演示后，通过总结引出后面要讲解的清除浮动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7FE78C-5C2A-4C5F-B7BD-7F8CAA7B8610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、通过修改</a:t>
            </a:r>
            <a:r>
              <a:rPr lang="en-US" altLang="zh-CN" dirty="0" smtClean="0">
                <a:ea typeface="宋体" panose="02010600030101010101" pitchFamily="2" charset="-122"/>
              </a:rPr>
              <a:t>layer01</a:t>
            </a:r>
            <a:r>
              <a:rPr lang="zh-CN" altLang="en-US" dirty="0" smtClean="0">
                <a:ea typeface="宋体" panose="02010600030101010101" pitchFamily="2" charset="-122"/>
              </a:rPr>
              <a:t>左浮动可以看到图片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依然在文本的左侧，没有实现清除左侧浮动的效果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、由第一段代码和图片效果可以看到，无论设置左浮动或右浮动，都可能出现一侧浮动没有清除的情况，因此从第一个图片效果引出清浮两测浮动，这样就可以保证文本左右两侧均无浮动元素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8372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教学指导：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根据页面效果图讲解需求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教学指导：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根据页面效果图讲解需求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强调：本页标注的两个难点其实并不难，只是相对本章其他内容稍微有点难度，这两个难点也是制作网页最常使用的标签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教学指导；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zh-CN" altLang="en-US" smtClean="0">
                <a:ea typeface="宋体" panose="02010600030101010101" pitchFamily="2" charset="-122"/>
              </a:rPr>
              <a:t>总结部分</a:t>
            </a:r>
            <a:r>
              <a:rPr lang="zh-CN" altLang="zh-CN" smtClean="0">
                <a:ea typeface="宋体" panose="02010600030101010101" pitchFamily="2" charset="-122"/>
              </a:rPr>
              <a:t>主要达到以下几个目的：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1</a:t>
            </a:r>
            <a:r>
              <a:rPr lang="zh-CN" altLang="en-US" smtClean="0">
                <a:ea typeface="宋体" panose="02010600030101010101" pitchFamily="2" charset="-122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</a:rPr>
              <a:t>回顾内容</a:t>
            </a:r>
            <a:r>
              <a:rPr lang="zh-CN" altLang="en-US" b="1" smtClean="0">
                <a:ea typeface="宋体" panose="02010600030101010101" pitchFamily="2" charset="-122"/>
              </a:rPr>
              <a:t>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与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本章任务和目标是</a:t>
            </a:r>
            <a:r>
              <a:rPr lang="zh-CN" altLang="zh-CN" smtClean="0">
                <a:ea typeface="宋体" panose="02010600030101010101" pitchFamily="2" charset="-122"/>
              </a:rPr>
              <a:t>是强调</a:t>
            </a:r>
            <a:r>
              <a:rPr lang="zh-CN" altLang="en-US" smtClean="0">
                <a:ea typeface="宋体" panose="02010600030101010101" pitchFamily="2" charset="-122"/>
              </a:rPr>
              <a:t>内容概貌，学到技术，告知要学习什么；总结时，</a:t>
            </a:r>
            <a:r>
              <a:rPr lang="zh-CN" altLang="zh-CN" smtClean="0">
                <a:ea typeface="宋体" panose="02010600030101010101" pitchFamily="2" charset="-122"/>
              </a:rPr>
              <a:t>要格外强调观点，把每一</a:t>
            </a:r>
            <a:r>
              <a:rPr lang="zh-CN" altLang="en-US" smtClean="0">
                <a:ea typeface="宋体" panose="02010600030101010101" pitchFamily="2" charset="-122"/>
              </a:rPr>
              <a:t>个知识点</a:t>
            </a:r>
            <a:r>
              <a:rPr lang="zh-CN" altLang="zh-CN" smtClean="0">
                <a:ea typeface="宋体" panose="02010600030101010101" pitchFamily="2" charset="-122"/>
              </a:rPr>
              <a:t>的观点</a:t>
            </a:r>
            <a:r>
              <a:rPr lang="zh-CN" altLang="en-US" smtClean="0">
                <a:ea typeface="宋体" panose="02010600030101010101" pitchFamily="2" charset="-122"/>
              </a:rPr>
              <a:t>结论</a:t>
            </a:r>
            <a:r>
              <a:rPr lang="zh-CN" altLang="zh-CN" smtClean="0">
                <a:ea typeface="宋体" panose="02010600030101010101" pitchFamily="2" charset="-122"/>
              </a:rPr>
              <a:t>都尽量突出出来。</a:t>
            </a:r>
            <a:endParaRPr lang="en-US" altLang="zh-CN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 smtClean="0">
                <a:ea typeface="宋体" panose="02010600030101010101" pitchFamily="2" charset="-122"/>
              </a:rPr>
              <a:t>2</a:t>
            </a:r>
            <a:r>
              <a:rPr lang="zh-CN" altLang="en-US" b="1" smtClean="0">
                <a:ea typeface="宋体" panose="02010600030101010101" pitchFamily="2" charset="-122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</a:rPr>
              <a:t>整理逻辑</a:t>
            </a:r>
            <a:r>
              <a:rPr lang="zh-CN" altLang="en-US" b="1" smtClean="0">
                <a:ea typeface="宋体" panose="02010600030101010101" pitchFamily="2" charset="-122"/>
              </a:rPr>
              <a:t>。</a:t>
            </a:r>
            <a:r>
              <a:rPr lang="zh-CN" altLang="zh-CN" smtClean="0">
                <a:ea typeface="宋体" panose="02010600030101010101" pitchFamily="2" charset="-122"/>
              </a:rPr>
              <a:t>还应该把观点之间的逻辑联系梳理出来</a:t>
            </a:r>
            <a:r>
              <a:rPr lang="zh-CN" altLang="en-US" smtClean="0">
                <a:ea typeface="宋体" panose="02010600030101010101" pitchFamily="2" charset="-122"/>
              </a:rPr>
              <a:t>。</a:t>
            </a:r>
            <a:r>
              <a:rPr lang="zh-CN" altLang="zh-CN" smtClean="0">
                <a:ea typeface="宋体" panose="02010600030101010101" pitchFamily="2" charset="-122"/>
              </a:rPr>
              <a:t>从而使</a:t>
            </a:r>
            <a:r>
              <a:rPr lang="zh-CN" altLang="en-US" smtClean="0">
                <a:ea typeface="宋体" panose="02010600030101010101" pitchFamily="2" charset="-122"/>
              </a:rPr>
              <a:t>知识</a:t>
            </a:r>
            <a:r>
              <a:rPr lang="zh-CN" altLang="zh-CN" smtClean="0">
                <a:ea typeface="宋体" panose="02010600030101010101" pitchFamily="2" charset="-122"/>
              </a:rPr>
              <a:t>系统化、逻辑化。要帮助</a:t>
            </a:r>
            <a:r>
              <a:rPr lang="zh-CN" altLang="en-US" smtClean="0">
                <a:ea typeface="宋体" panose="02010600030101010101" pitchFamily="2" charset="-122"/>
              </a:rPr>
              <a:t>学员</a:t>
            </a:r>
            <a:r>
              <a:rPr lang="zh-CN" altLang="zh-CN" smtClean="0">
                <a:ea typeface="宋体" panose="02010600030101010101" pitchFamily="2" charset="-122"/>
              </a:rPr>
              <a:t>整清逻辑是总结的一大任务</a:t>
            </a:r>
            <a:r>
              <a:rPr lang="zh-CN" altLang="en-US" smtClean="0">
                <a:ea typeface="宋体" panose="02010600030101010101" pitchFamily="2" charset="-122"/>
              </a:rPr>
              <a:t>。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重点讲解这两种布局，其他布局类型简单</a:t>
            </a:r>
            <a:r>
              <a:rPr lang="zh-CN" altLang="en-US" baseline="0" dirty="0" smtClean="0"/>
              <a:t>介绍即可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、了解了标准文档流后，引导学员如果实现左边图形的布局呢？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回顾块元素和行内元素的特性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2708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6804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768387"/>
            <a:ext cx="12191999" cy="243528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Group 27"/>
          <p:cNvGrpSpPr/>
          <p:nvPr/>
        </p:nvGrpSpPr>
        <p:grpSpPr bwMode="auto">
          <a:xfrm>
            <a:off x="760215" y="3942246"/>
            <a:ext cx="287337" cy="2120900"/>
            <a:chOff x="431" y="1525"/>
            <a:chExt cx="181" cy="1336"/>
          </a:xfrm>
        </p:grpSpPr>
        <p:sp>
          <p:nvSpPr>
            <p:cNvPr id="12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03090" y="4114005"/>
            <a:ext cx="10381059" cy="1769100"/>
            <a:chOff x="903090" y="4114005"/>
            <a:chExt cx="10381059" cy="1769100"/>
          </a:xfrm>
          <a:solidFill>
            <a:schemeClr val="accent3"/>
          </a:solidFill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90309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903090" y="4114005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903090" y="574023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35945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4359450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7828149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7828149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1139687" y="4116727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" name="Group 27"/>
          <p:cNvGrpSpPr/>
          <p:nvPr/>
        </p:nvGrpSpPr>
        <p:grpSpPr bwMode="auto">
          <a:xfrm flipH="1">
            <a:off x="11144448" y="3942246"/>
            <a:ext cx="287337" cy="2120900"/>
            <a:chOff x="431" y="1525"/>
            <a:chExt cx="181" cy="1336"/>
          </a:xfrm>
        </p:grpSpPr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688982" y="4445030"/>
            <a:ext cx="6809273" cy="109171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99990" y="4388273"/>
            <a:ext cx="3328988" cy="1825625"/>
          </a:xfrm>
          <a:prstGeom prst="rect">
            <a:avLst/>
          </a:prstGeom>
          <a:solidFill>
            <a:schemeClr val="accent4"/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48948" y="4426374"/>
            <a:ext cx="7290383" cy="1754326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6536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28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28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768387"/>
            <a:ext cx="12191999" cy="243528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27"/>
          <p:cNvGrpSpPr/>
          <p:nvPr/>
        </p:nvGrpSpPr>
        <p:grpSpPr bwMode="auto">
          <a:xfrm>
            <a:off x="760215" y="3942246"/>
            <a:ext cx="287337" cy="2120900"/>
            <a:chOff x="431" y="1525"/>
            <a:chExt cx="181" cy="1336"/>
          </a:xfrm>
        </p:grpSpPr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03090" y="4114005"/>
            <a:ext cx="10381059" cy="1769100"/>
            <a:chOff x="903090" y="4114005"/>
            <a:chExt cx="10381059" cy="1769100"/>
          </a:xfrm>
          <a:solidFill>
            <a:schemeClr val="accent3"/>
          </a:solidFill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90309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903090" y="4114005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903090" y="574023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435945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359450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7828149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7828149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1139687" y="4116727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" name="Group 27"/>
          <p:cNvGrpSpPr/>
          <p:nvPr/>
        </p:nvGrpSpPr>
        <p:grpSpPr bwMode="auto">
          <a:xfrm flipH="1">
            <a:off x="11144448" y="3942246"/>
            <a:ext cx="287337" cy="2120900"/>
            <a:chOff x="431" y="1525"/>
            <a:chExt cx="181" cy="1336"/>
          </a:xfrm>
        </p:grpSpPr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88982" y="4465929"/>
            <a:ext cx="6809273" cy="1089529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74786" y="215454"/>
            <a:ext cx="216000" cy="402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215454"/>
            <a:ext cx="216000" cy="402166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38833" y="215454"/>
            <a:ext cx="402166" cy="40216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930338" y="215454"/>
            <a:ext cx="6261662" cy="402166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67491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67491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27511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3912" y="365125"/>
            <a:ext cx="8298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577647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01%20ToTeacher\01%20&#35838;&#20013;&#29702;&#35770;&#28436;&#31034;&#26696;&#20363;\&#31034;&#20363;1&#65306;display&#23646;&#24615;\display.html" TargetMode="External"/><Relationship Id="rId7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hyperlink" Target="01%20ToTeacher\01%20&#35838;&#20013;&#29702;&#35770;&#28436;&#31034;&#26696;&#20363;\&#31034;&#20363;2&#65306;&#28014;&#21160;1\index.html" TargetMode="External"/><Relationship Id="rId3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2" Type="http://schemas.openxmlformats.org/officeDocument/2006/relationships/image" Target="../media/image19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hyperlink" Target="01%20ToTeacher\01%20&#35838;&#20013;&#29702;&#35770;&#28436;&#31034;&#26696;&#20363;\&#31034;&#20363;3&#65306;&#19977;&#20010;&#22270;&#29255;&#24038;&#28014;&#21160;\index.html" TargetMode="External"/><Relationship Id="rId4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hyperlink" Target="01%20ToTeacher\01%20&#35838;&#20013;&#29702;&#35770;&#28436;&#31034;&#26696;&#20363;\&#31034;&#20363;3&#65306;&#19977;&#20010;&#22270;&#29255;&#24038;&#28014;&#21160;\index.html" TargetMode="External"/><Relationship Id="rId4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hyperlink" Target="01%20ToTeacher\01%20&#35838;&#20013;&#29702;&#35770;&#28436;&#31034;&#26696;&#20363;\&#31034;&#20363;4&#65306;&#35774;&#32622;&#22270;&#29255;&#21491;&#28014;&#21160;\index.html" TargetMode="External"/><Relationship Id="rId4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hyperlink" Target="01%20ToTeacher\01%20&#35838;&#20013;&#29702;&#35770;&#28436;&#31034;&#26696;&#20363;\&#31034;&#20363;5&#65306;&#28165;&#38500;&#24038;&#21491;&#28014;&#21160;\index.html" TargetMode="External"/><Relationship Id="rId4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hyperlink" Target="01%20ToTeacher\01%20&#35838;&#20013;&#29702;&#35770;&#28436;&#31034;&#26696;&#20363;\&#31034;&#20363;5&#65306;&#28165;&#38500;&#24038;&#21491;&#28014;&#21160;\index.html" TargetMode="External"/><Relationship Id="rId5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4" Type="http://schemas.openxmlformats.org/officeDocument/2006/relationships/image" Target="../media/image19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openxmlformats.org/officeDocument/2006/relationships/hyperlink" Target="01%20ToTeacher\01%20&#35838;&#20013;&#29702;&#35770;&#28436;&#31034;&#26696;&#20363;\&#31034;&#20363;6&#65306;&#31354;div&#38450;&#27490;&#29238;&#32423;&#36793;&#26694;&#22604;&#38519;\index.html" TargetMode="External"/><Relationship Id="rId4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hyperlink" Target="01%20ToTeacher\01%20&#35838;&#20013;&#29702;&#35770;&#28436;&#31034;&#26696;&#20363;\&#31034;&#20363;7&#65306;&#29238;&#32423;&#35774;&#32622;&#39640;&#24230;&#38450;&#27490;&#36793;&#26694;&#22604;&#38519;\index.html" TargetMode="External"/><Relationship Id="rId3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2" Type="http://schemas.openxmlformats.org/officeDocument/2006/relationships/image" Target="../media/image19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hyperlink" Target="01%20ToTeacher\01%20&#35838;&#20013;&#29702;&#35770;&#28436;&#31034;&#26696;&#20363;\&#31034;&#20363;8&#65306;overflow&#23646;&#24615;&#38450;&#27490;&#29238;&#32423;&#36793;&#26694;&#22604;&#38519;\index.html" TargetMode="External"/><Relationship Id="rId3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2" Type="http://schemas.openxmlformats.org/officeDocument/2006/relationships/image" Target="../media/image1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hyperlink" Target="01%20ToTeacher\01%20&#35838;&#20013;&#29702;&#35770;&#28436;&#31034;&#26696;&#20363;\&#31034;&#20363;9&#65306;overflow&#23646;&#24615;\index.html" TargetMode="External"/><Relationship Id="rId2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1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hyperlink" Target="01%20ToTeacher\01%20&#35838;&#20013;&#29702;&#35770;&#28436;&#31034;&#26696;&#20363;\&#31034;&#20363;10&#65306;&#29238;&#32423;&#21152;after&#20266;&#31867;&#38450;&#27490;&#36793;&#26694;&#22604;&#38519;\index.html" TargetMode="External"/><Relationship Id="rId3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2" Type="http://schemas.openxmlformats.org/officeDocument/2006/relationships/image" Target="../media/image19.png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42.jpeg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1085" y="4479925"/>
            <a:ext cx="10069830" cy="1091565"/>
          </a:xfrm>
        </p:spPr>
        <p:txBody>
          <a:bodyPr>
            <a:normAutofit/>
          </a:bodyPr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浮动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 rot="3683489">
            <a:off x="3046413" y="5291138"/>
            <a:ext cx="842963" cy="49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2104"/>
                </a:moveTo>
                <a:lnTo>
                  <a:pt x="754690" y="22104"/>
                </a:lnTo>
              </a:path>
            </a:pathLst>
          </a:custGeom>
          <a:solidFill>
            <a:srgbClr val="8FE2FF"/>
          </a:solidFill>
          <a:ln>
            <a:solidFill>
              <a:srgbClr val="1369B2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任意多边形 10"/>
          <p:cNvSpPr/>
          <p:nvPr/>
        </p:nvSpPr>
        <p:spPr>
          <a:xfrm rot="1312800">
            <a:off x="3509963" y="4683125"/>
            <a:ext cx="601663" cy="49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2104"/>
                </a:moveTo>
                <a:lnTo>
                  <a:pt x="538874" y="22104"/>
                </a:lnTo>
              </a:path>
            </a:pathLst>
          </a:custGeom>
          <a:solidFill>
            <a:srgbClr val="8FE2FF"/>
          </a:solidFill>
          <a:ln>
            <a:solidFill>
              <a:srgbClr val="1369B2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任意多边形 11"/>
          <p:cNvSpPr/>
          <p:nvPr/>
        </p:nvSpPr>
        <p:spPr>
          <a:xfrm rot="20287200">
            <a:off x="3509963" y="3989388"/>
            <a:ext cx="601663" cy="49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2104"/>
                </a:moveTo>
                <a:lnTo>
                  <a:pt x="538874" y="22104"/>
                </a:lnTo>
              </a:path>
            </a:pathLst>
          </a:custGeom>
          <a:solidFill>
            <a:srgbClr val="8FE2FF"/>
          </a:solidFill>
          <a:ln>
            <a:solidFill>
              <a:srgbClr val="1369B2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任意多边形 12"/>
          <p:cNvSpPr/>
          <p:nvPr/>
        </p:nvSpPr>
        <p:spPr>
          <a:xfrm rot="17916511">
            <a:off x="3046413" y="3381375"/>
            <a:ext cx="842963" cy="49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2104"/>
                </a:moveTo>
                <a:lnTo>
                  <a:pt x="754690" y="22104"/>
                </a:lnTo>
              </a:path>
            </a:pathLst>
          </a:custGeom>
          <a:solidFill>
            <a:srgbClr val="8FE2FF"/>
          </a:solidFill>
          <a:ln>
            <a:solidFill>
              <a:srgbClr val="1369B2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组合 13"/>
          <p:cNvGrpSpPr/>
          <p:nvPr/>
        </p:nvGrpSpPr>
        <p:grpSpPr bwMode="auto">
          <a:xfrm>
            <a:off x="2105660" y="3544570"/>
            <a:ext cx="1671638" cy="1671638"/>
            <a:chOff x="587442" y="3384848"/>
            <a:chExt cx="1671978" cy="1671590"/>
          </a:xfrm>
          <a:solidFill>
            <a:srgbClr val="1369B2"/>
          </a:solidFill>
        </p:grpSpPr>
        <p:sp>
          <p:nvSpPr>
            <p:cNvPr id="19" name="椭圆 18"/>
            <p:cNvSpPr/>
            <p:nvPr/>
          </p:nvSpPr>
          <p:spPr>
            <a:xfrm>
              <a:off x="587442" y="3384848"/>
              <a:ext cx="1671978" cy="1671590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36902" name="TextBox 40"/>
            <p:cNvSpPr txBox="1">
              <a:spLocks noChangeArrowheads="1"/>
            </p:cNvSpPr>
            <p:nvPr/>
          </p:nvSpPr>
          <p:spPr bwMode="auto">
            <a:xfrm>
              <a:off x="772676" y="3966462"/>
              <a:ext cx="1243611" cy="460362"/>
            </a:xfrm>
            <a:prstGeom prst="rect">
              <a:avLst/>
            </a:prstGeom>
            <a:solidFill>
              <a:srgbClr val="136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display</a:t>
              </a: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3408363" y="2093913"/>
            <a:ext cx="1003300" cy="1003300"/>
            <a:chOff x="1884425" y="1954138"/>
            <a:chExt cx="1002954" cy="100295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2" name="任意多边形 21"/>
            <p:cNvSpPr/>
            <p:nvPr/>
          </p:nvSpPr>
          <p:spPr>
            <a:xfrm>
              <a:off x="1884425" y="1954138"/>
              <a:ext cx="1002954" cy="1002954"/>
            </a:xfrm>
            <a:custGeom>
              <a:avLst/>
              <a:gdLst>
                <a:gd name="connsiteX0" fmla="*/ 0 w 898326"/>
                <a:gd name="connsiteY0" fmla="*/ 449163 h 898326"/>
                <a:gd name="connsiteX1" fmla="*/ 449163 w 898326"/>
                <a:gd name="connsiteY1" fmla="*/ 0 h 898326"/>
                <a:gd name="connsiteX2" fmla="*/ 898326 w 898326"/>
                <a:gd name="connsiteY2" fmla="*/ 449163 h 898326"/>
                <a:gd name="connsiteX3" fmla="*/ 449163 w 898326"/>
                <a:gd name="connsiteY3" fmla="*/ 898326 h 898326"/>
                <a:gd name="connsiteX4" fmla="*/ 0 w 898326"/>
                <a:gd name="connsiteY4" fmla="*/ 449163 h 89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326" h="898326">
                  <a:moveTo>
                    <a:pt x="0" y="449163"/>
                  </a:moveTo>
                  <a:cubicBezTo>
                    <a:pt x="0" y="201097"/>
                    <a:pt x="201097" y="0"/>
                    <a:pt x="449163" y="0"/>
                  </a:cubicBezTo>
                  <a:cubicBezTo>
                    <a:pt x="697229" y="0"/>
                    <a:pt x="898326" y="201097"/>
                    <a:pt x="898326" y="449163"/>
                  </a:cubicBezTo>
                  <a:cubicBezTo>
                    <a:pt x="898326" y="697229"/>
                    <a:pt x="697229" y="898326"/>
                    <a:pt x="449163" y="898326"/>
                  </a:cubicBezTo>
                  <a:cubicBezTo>
                    <a:pt x="201097" y="898326"/>
                    <a:pt x="0" y="697229"/>
                    <a:pt x="0" y="449163"/>
                  </a:cubicBezTo>
                  <a:close/>
                </a:path>
              </a:pathLst>
            </a:custGeom>
            <a:solidFill>
              <a:srgbClr val="1369B2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144892" tIns="144892" rIns="144892" bIns="144892" spcCol="1270" anchor="ctr"/>
            <a:lstStyle/>
            <a:p>
              <a:pPr marL="0" marR="0" lvl="0" indent="0" algn="ctr" defTabSz="93345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矩形 42"/>
            <p:cNvSpPr>
              <a:spLocks noChangeArrowheads="1"/>
            </p:cNvSpPr>
            <p:nvPr/>
          </p:nvSpPr>
          <p:spPr bwMode="auto">
            <a:xfrm>
              <a:off x="2003493" y="2272113"/>
              <a:ext cx="779511" cy="36817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inline</a:t>
              </a:r>
              <a:endPara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4037013" y="3203575"/>
            <a:ext cx="1003300" cy="1003300"/>
            <a:chOff x="2512957" y="3203839"/>
            <a:chExt cx="1003300" cy="1003300"/>
          </a:xfrm>
          <a:solidFill>
            <a:srgbClr val="1369B2"/>
          </a:solidFill>
        </p:grpSpPr>
        <p:sp>
          <p:nvSpPr>
            <p:cNvPr id="113" name="任意多边形 112"/>
            <p:cNvSpPr/>
            <p:nvPr/>
          </p:nvSpPr>
          <p:spPr bwMode="auto">
            <a:xfrm>
              <a:off x="2512957" y="3203839"/>
              <a:ext cx="1003300" cy="1003300"/>
            </a:xfrm>
            <a:custGeom>
              <a:avLst/>
              <a:gdLst>
                <a:gd name="connsiteX0" fmla="*/ 0 w 898326"/>
                <a:gd name="connsiteY0" fmla="*/ 449163 h 898326"/>
                <a:gd name="connsiteX1" fmla="*/ 449163 w 898326"/>
                <a:gd name="connsiteY1" fmla="*/ 0 h 898326"/>
                <a:gd name="connsiteX2" fmla="*/ 898326 w 898326"/>
                <a:gd name="connsiteY2" fmla="*/ 449163 h 898326"/>
                <a:gd name="connsiteX3" fmla="*/ 449163 w 898326"/>
                <a:gd name="connsiteY3" fmla="*/ 898326 h 898326"/>
                <a:gd name="connsiteX4" fmla="*/ 0 w 898326"/>
                <a:gd name="connsiteY4" fmla="*/ 449163 h 89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326" h="898326">
                  <a:moveTo>
                    <a:pt x="0" y="449163"/>
                  </a:moveTo>
                  <a:cubicBezTo>
                    <a:pt x="0" y="201097"/>
                    <a:pt x="201097" y="0"/>
                    <a:pt x="449163" y="0"/>
                  </a:cubicBezTo>
                  <a:cubicBezTo>
                    <a:pt x="697229" y="0"/>
                    <a:pt x="898326" y="201097"/>
                    <a:pt x="898326" y="449163"/>
                  </a:cubicBezTo>
                  <a:cubicBezTo>
                    <a:pt x="898326" y="697229"/>
                    <a:pt x="697229" y="898326"/>
                    <a:pt x="449163" y="898326"/>
                  </a:cubicBezTo>
                  <a:cubicBezTo>
                    <a:pt x="201097" y="898326"/>
                    <a:pt x="0" y="697229"/>
                    <a:pt x="0" y="449163"/>
                  </a:cubicBezTo>
                  <a:close/>
                </a:path>
              </a:pathLst>
            </a:cu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144892" tIns="144892" rIns="144892" bIns="144892" spcCol="1270" anchor="ctr"/>
            <a:lstStyle/>
            <a:p>
              <a:pPr marL="0" marR="0" lvl="0" indent="0" algn="ctr" defTabSz="93345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00" name="矩形 29"/>
            <p:cNvSpPr>
              <a:spLocks noChangeArrowheads="1"/>
            </p:cNvSpPr>
            <p:nvPr/>
          </p:nvSpPr>
          <p:spPr bwMode="auto">
            <a:xfrm>
              <a:off x="2638249" y="3544573"/>
              <a:ext cx="779780" cy="368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block</a:t>
              </a: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4054475" y="4368800"/>
            <a:ext cx="1228725" cy="1228725"/>
            <a:chOff x="2530470" y="4229743"/>
            <a:chExt cx="1229014" cy="1228730"/>
          </a:xfrm>
          <a:solidFill>
            <a:srgbClr val="1369B2"/>
          </a:solidFill>
        </p:grpSpPr>
        <p:sp>
          <p:nvSpPr>
            <p:cNvPr id="32" name="任意多边形 31"/>
            <p:cNvSpPr/>
            <p:nvPr/>
          </p:nvSpPr>
          <p:spPr>
            <a:xfrm>
              <a:off x="2530470" y="4229743"/>
              <a:ext cx="1229014" cy="1228730"/>
            </a:xfrm>
            <a:custGeom>
              <a:avLst/>
              <a:gdLst>
                <a:gd name="connsiteX0" fmla="*/ 0 w 898326"/>
                <a:gd name="connsiteY0" fmla="*/ 449163 h 898326"/>
                <a:gd name="connsiteX1" fmla="*/ 449163 w 898326"/>
                <a:gd name="connsiteY1" fmla="*/ 0 h 898326"/>
                <a:gd name="connsiteX2" fmla="*/ 898326 w 898326"/>
                <a:gd name="connsiteY2" fmla="*/ 449163 h 898326"/>
                <a:gd name="connsiteX3" fmla="*/ 449163 w 898326"/>
                <a:gd name="connsiteY3" fmla="*/ 898326 h 898326"/>
                <a:gd name="connsiteX4" fmla="*/ 0 w 898326"/>
                <a:gd name="connsiteY4" fmla="*/ 449163 h 89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326" h="898326">
                  <a:moveTo>
                    <a:pt x="0" y="449163"/>
                  </a:moveTo>
                  <a:cubicBezTo>
                    <a:pt x="0" y="201097"/>
                    <a:pt x="201097" y="0"/>
                    <a:pt x="449163" y="0"/>
                  </a:cubicBezTo>
                  <a:cubicBezTo>
                    <a:pt x="697229" y="0"/>
                    <a:pt x="898326" y="201097"/>
                    <a:pt x="898326" y="449163"/>
                  </a:cubicBezTo>
                  <a:cubicBezTo>
                    <a:pt x="898326" y="697229"/>
                    <a:pt x="697229" y="898326"/>
                    <a:pt x="449163" y="898326"/>
                  </a:cubicBezTo>
                  <a:cubicBezTo>
                    <a:pt x="201097" y="898326"/>
                    <a:pt x="0" y="697229"/>
                    <a:pt x="0" y="449163"/>
                  </a:cubicBezTo>
                  <a:close/>
                </a:path>
              </a:pathLst>
            </a:cu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144892" tIns="144892" rIns="144892" bIns="144892" spcCol="1270" anchor="ctr"/>
            <a:lstStyle/>
            <a:p>
              <a:pPr marL="0" marR="0" lvl="0" indent="0" algn="ctr" defTabSz="93345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98" name="矩形 44"/>
            <p:cNvSpPr>
              <a:spLocks noChangeArrowheads="1"/>
            </p:cNvSpPr>
            <p:nvPr/>
          </p:nvSpPr>
          <p:spPr bwMode="auto">
            <a:xfrm>
              <a:off x="2584147" y="4693311"/>
              <a:ext cx="1171850" cy="3067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inline-block</a:t>
              </a:r>
              <a:endPara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408363" y="5624513"/>
            <a:ext cx="1003300" cy="1001712"/>
            <a:chOff x="1884425" y="5484194"/>
            <a:chExt cx="1002954" cy="1002954"/>
          </a:xfrm>
        </p:grpSpPr>
        <p:sp>
          <p:nvSpPr>
            <p:cNvPr id="35" name="任意多边形 34"/>
            <p:cNvSpPr/>
            <p:nvPr/>
          </p:nvSpPr>
          <p:spPr bwMode="auto">
            <a:xfrm>
              <a:off x="1884425" y="5484194"/>
              <a:ext cx="1002954" cy="1002954"/>
            </a:xfrm>
            <a:custGeom>
              <a:avLst/>
              <a:gdLst>
                <a:gd name="T0" fmla="*/ 0 w 898326"/>
                <a:gd name="T1" fmla="*/ 559884 h 898326"/>
                <a:gd name="T2" fmla="*/ 559884 w 898326"/>
                <a:gd name="T3" fmla="*/ 0 h 898326"/>
                <a:gd name="T4" fmla="*/ 1119768 w 898326"/>
                <a:gd name="T5" fmla="*/ 559884 h 898326"/>
                <a:gd name="T6" fmla="*/ 559884 w 898326"/>
                <a:gd name="T7" fmla="*/ 1119768 h 898326"/>
                <a:gd name="T8" fmla="*/ 0 w 898326"/>
                <a:gd name="T9" fmla="*/ 559884 h 8983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8326" h="898326">
                  <a:moveTo>
                    <a:pt x="0" y="449163"/>
                  </a:moveTo>
                  <a:cubicBezTo>
                    <a:pt x="0" y="201097"/>
                    <a:pt x="201097" y="0"/>
                    <a:pt x="449163" y="0"/>
                  </a:cubicBezTo>
                  <a:cubicBezTo>
                    <a:pt x="697229" y="0"/>
                    <a:pt x="898326" y="201097"/>
                    <a:pt x="898326" y="449163"/>
                  </a:cubicBezTo>
                  <a:cubicBezTo>
                    <a:pt x="898326" y="697229"/>
                    <a:pt x="697229" y="898326"/>
                    <a:pt x="449163" y="898326"/>
                  </a:cubicBezTo>
                  <a:cubicBezTo>
                    <a:pt x="201097" y="898326"/>
                    <a:pt x="0" y="697229"/>
                    <a:pt x="0" y="449163"/>
                  </a:cubicBezTo>
                  <a:close/>
                </a:path>
              </a:pathLst>
            </a:custGeom>
            <a:solidFill>
              <a:srgbClr val="1369B2"/>
            </a:solidFill>
            <a:ln w="38100" cap="flat" cmpd="sng">
              <a:solidFill>
                <a:schemeClr val="bg1"/>
              </a:solidFill>
              <a:prstDash val="solid"/>
              <a:rou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159497" tIns="159497" rIns="159497" bIns="159497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893" name="矩形 45"/>
            <p:cNvSpPr/>
            <p:nvPr/>
          </p:nvSpPr>
          <p:spPr>
            <a:xfrm>
              <a:off x="2015946" y="5824785"/>
              <a:ext cx="728729" cy="3687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b="1" dirty="0">
                  <a:latin typeface="Arial" panose="020B0604020202020204" pitchFamily="34" charset="0"/>
                </a:rPr>
                <a:t>none</a:t>
              </a:r>
              <a:endParaRPr lang="zh-CN" altLang="en-US" b="1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592638" y="2146300"/>
            <a:ext cx="4572000" cy="783590"/>
            <a:chOff x="3068664" y="2006630"/>
            <a:chExt cx="4572000" cy="784195"/>
          </a:xfrm>
        </p:grpSpPr>
        <p:cxnSp>
          <p:nvCxnSpPr>
            <p:cNvPr id="36892" name="直接连接符 47"/>
            <p:cNvCxnSpPr>
              <a:cxnSpLocks noChangeShapeType="1"/>
            </p:cNvCxnSpPr>
            <p:nvPr/>
          </p:nvCxnSpPr>
          <p:spPr bwMode="auto">
            <a:xfrm>
              <a:off x="3182964" y="2777162"/>
              <a:ext cx="4256087" cy="0"/>
            </a:xfrm>
            <a:prstGeom prst="line">
              <a:avLst/>
            </a:prstGeom>
            <a:noFill/>
            <a:ln w="12700">
              <a:solidFill>
                <a:srgbClr val="00ACE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891" name="矩形 51"/>
            <p:cNvSpPr/>
            <p:nvPr/>
          </p:nvSpPr>
          <p:spPr>
            <a:xfrm>
              <a:off x="3068664" y="2006630"/>
              <a:ext cx="4572000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此元素将显示为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行内元素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（行内元素默认的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display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属性值）。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14925" y="3338513"/>
            <a:ext cx="4678363" cy="783590"/>
            <a:chOff x="3590273" y="3199048"/>
            <a:chExt cx="4679795" cy="782611"/>
          </a:xfrm>
        </p:grpSpPr>
        <p:cxnSp>
          <p:nvCxnSpPr>
            <p:cNvPr id="36890" name="直接连接符 48"/>
            <p:cNvCxnSpPr>
              <a:cxnSpLocks noChangeShapeType="1"/>
            </p:cNvCxnSpPr>
            <p:nvPr/>
          </p:nvCxnSpPr>
          <p:spPr bwMode="auto">
            <a:xfrm>
              <a:off x="3691904" y="3936313"/>
              <a:ext cx="4255802" cy="0"/>
            </a:xfrm>
            <a:prstGeom prst="line">
              <a:avLst/>
            </a:prstGeom>
            <a:noFill/>
            <a:ln w="12700">
              <a:solidFill>
                <a:srgbClr val="00ACE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889" name="矩形 52"/>
            <p:cNvSpPr/>
            <p:nvPr/>
          </p:nvSpPr>
          <p:spPr>
            <a:xfrm>
              <a:off x="3590273" y="3199048"/>
              <a:ext cx="4679795" cy="7826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此元素将显示为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块元素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（块元素默认的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display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属性值）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299075" y="4572000"/>
            <a:ext cx="5121275" cy="783590"/>
            <a:chOff x="3775659" y="4432853"/>
            <a:chExt cx="5119986" cy="783293"/>
          </a:xfrm>
        </p:grpSpPr>
        <p:cxnSp>
          <p:nvCxnSpPr>
            <p:cNvPr id="36888" name="直接连接符 49"/>
            <p:cNvCxnSpPr>
              <a:cxnSpLocks noChangeShapeType="1"/>
            </p:cNvCxnSpPr>
            <p:nvPr/>
          </p:nvCxnSpPr>
          <p:spPr bwMode="auto">
            <a:xfrm>
              <a:off x="3910563" y="5205673"/>
              <a:ext cx="4256603" cy="0"/>
            </a:xfrm>
            <a:prstGeom prst="line">
              <a:avLst/>
            </a:prstGeom>
            <a:noFill/>
            <a:ln w="12700">
              <a:solidFill>
                <a:srgbClr val="00ACE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887" name="矩形 53"/>
            <p:cNvSpPr/>
            <p:nvPr/>
          </p:nvSpPr>
          <p:spPr>
            <a:xfrm>
              <a:off x="3775659" y="4432853"/>
              <a:ext cx="5119986" cy="7832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此元素将显示为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行内块元素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，可以对其设置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宽高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和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对齐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等属性，但是该元素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不会独占一行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459288" y="5802313"/>
            <a:ext cx="4352925" cy="785812"/>
            <a:chOff x="2935109" y="5662505"/>
            <a:chExt cx="4352749" cy="786628"/>
          </a:xfrm>
        </p:grpSpPr>
        <p:cxnSp>
          <p:nvCxnSpPr>
            <p:cNvPr id="36886" name="直接连接符 50"/>
            <p:cNvCxnSpPr>
              <a:cxnSpLocks noChangeShapeType="1"/>
            </p:cNvCxnSpPr>
            <p:nvPr/>
          </p:nvCxnSpPr>
          <p:spPr bwMode="auto">
            <a:xfrm>
              <a:off x="3031942" y="6449133"/>
              <a:ext cx="4255916" cy="0"/>
            </a:xfrm>
            <a:prstGeom prst="line">
              <a:avLst/>
            </a:prstGeom>
            <a:noFill/>
            <a:ln w="12700">
              <a:solidFill>
                <a:srgbClr val="00ACE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885" name="矩形 54"/>
            <p:cNvSpPr/>
            <p:nvPr/>
          </p:nvSpPr>
          <p:spPr>
            <a:xfrm>
              <a:off x="2935109" y="5662505"/>
              <a:ext cx="4120446" cy="784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此元素将被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隐藏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，不显示，也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不占用页面空间。</a:t>
              </a:r>
              <a:endPara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42950" y="323215"/>
            <a:ext cx="4396740" cy="828040"/>
          </a:xfrm>
        </p:spPr>
        <p:txBody>
          <a:bodyPr>
            <a:normAutofit fontScale="90000"/>
          </a:bodyPr>
          <a:p>
            <a:r>
              <a:rPr lang="en-US" altLang="zh-CN" dirty="0" smtClean="0"/>
              <a:t> display</a:t>
            </a:r>
            <a:r>
              <a:rPr lang="zh-CN" altLang="en-US" dirty="0" smtClean="0"/>
              <a:t>属性</a:t>
            </a:r>
            <a:r>
              <a:rPr lang="en-US" altLang="zh-CN" dirty="0" smtClean="0"/>
              <a:t>2-1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47065" y="249555"/>
            <a:ext cx="3986530" cy="5232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639616" y="1268760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display:block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0" name="Picture 2" descr="C:\Users\yaling.he\Desktop\Chapter07截图\Chapter07截图\Chapter07截图\图7.5  设置display block属性后的显示效果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64" y="962245"/>
            <a:ext cx="3017986" cy="29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649327" y="1916832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1" name="Picture 3" descr="C:\Users\yaling.he\Desktop\Chapter07截图\Chapter07截图\Chapter07截图\图7.6 设置display inline属性后的显示效果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61" y="1620132"/>
            <a:ext cx="3222446" cy="20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2611882" y="2492896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display:inline-block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2" name="Picture 4" descr="C:\Users\yaling.he\Desktop\Chapter07截图\Chapter07截图\Chapter07截图\图7.7 设置display inline-block属性后的显示效果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64" y="2345082"/>
            <a:ext cx="3304706" cy="205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70"/>
          <p:cNvGrpSpPr/>
          <p:nvPr/>
        </p:nvGrpSpPr>
        <p:grpSpPr>
          <a:xfrm>
            <a:off x="1686441" y="854285"/>
            <a:ext cx="992719" cy="414475"/>
            <a:chOff x="1000100" y="2528843"/>
            <a:chExt cx="992719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2598958" y="3150451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display:none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3" name="Picture 5" descr="C:\Users\yaling.he\Desktop\Chapter07截图\Chapter07截图\Chapter07截图\图7.8 设置display none属性后的显示效果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331817"/>
            <a:ext cx="5268648" cy="383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8"/>
          <p:cNvGrpSpPr/>
          <p:nvPr/>
        </p:nvGrpSpPr>
        <p:grpSpPr bwMode="auto">
          <a:xfrm>
            <a:off x="2664482" y="630682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3" name="圆角矩形 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7" action="ppaction://hlinkfile"/>
            </p:cNvPr>
            <p:cNvSpPr txBox="1"/>
            <p:nvPr/>
          </p:nvSpPr>
          <p:spPr bwMode="auto">
            <a:xfrm>
              <a:off x="4452158" y="5202150"/>
              <a:ext cx="3126127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8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8" tooltip="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8" tooltip="" action="ppaction://hlinkfile"/>
                </a:rPr>
                <a:t>1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8" tooltip="" action="ppaction://hlinkfile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8" tooltip="" action="ppaction://hlinkfile"/>
                </a:rPr>
                <a:t>display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8" tooltip="" action="ppaction://hlinkfile"/>
                </a:rPr>
                <a:t>属性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9" grpId="0" bldLvl="0" animBg="1"/>
      <p:bldP spid="19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421005"/>
            <a:ext cx="3956050" cy="52324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 display</a:t>
            </a:r>
            <a:r>
              <a:rPr lang="zh-CN" altLang="en-US" dirty="0" smtClean="0"/>
              <a:t>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块级元素与行级元素的转变</a:t>
            </a:r>
            <a:endParaRPr lang="en-US" altLang="zh-CN" dirty="0" smtClean="0"/>
          </a:p>
          <a:p>
            <a:r>
              <a:rPr lang="zh-CN" altLang="en-US" dirty="0" smtClean="0"/>
              <a:t>控制块元素排到一行</a:t>
            </a:r>
            <a:endParaRPr lang="en-US" altLang="zh-CN" dirty="0" smtClean="0"/>
          </a:p>
          <a:p>
            <a:r>
              <a:rPr lang="zh-CN" altLang="en-US" dirty="0" smtClean="0"/>
              <a:t>控制</a:t>
            </a:r>
            <a:r>
              <a:rPr lang="zh-CN" altLang="en-US" dirty="0"/>
              <a:t>元素的显示和</a:t>
            </a:r>
            <a:r>
              <a:rPr lang="zh-CN" altLang="en-US" dirty="0" smtClean="0"/>
              <a:t>隐藏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542652" y="1898427"/>
            <a:ext cx="289750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block</a:t>
            </a:r>
            <a:r>
              <a:rPr lang="zh-CN" altLang="en-US" sz="2600" b="1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、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inline</a:t>
            </a:r>
            <a:r>
              <a:rPr lang="zh-CN" altLang="en-US" sz="2600" b="1" dirty="0">
                <a:latin typeface="+mn-lt"/>
                <a:ea typeface="微软雅黑" panose="020B0503020204020204" charset="-122"/>
              </a:rPr>
              <a:t>）</a:t>
            </a:r>
            <a:endParaRPr lang="zh-CN" altLang="en-US" sz="2600" b="1" dirty="0">
              <a:latin typeface="+mn-lt"/>
              <a:ea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1316" y="2484850"/>
            <a:ext cx="26771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 smtClean="0">
                <a:latin typeface="+mn-lt"/>
                <a:ea typeface="微软雅黑" panose="020B0503020204020204" charset="-122"/>
              </a:rPr>
              <a:t>（</a:t>
            </a:r>
            <a:r>
              <a:rPr lang="en-US" altLang="zh-CN" sz="2600" b="1" dirty="0" smtClean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inline-block</a:t>
            </a:r>
            <a:r>
              <a:rPr lang="zh-CN" altLang="en-US" sz="2600" b="1" dirty="0" smtClean="0">
                <a:latin typeface="+mn-lt"/>
                <a:ea typeface="微软雅黑" panose="020B0503020204020204" charset="-122"/>
              </a:rPr>
              <a:t>）</a:t>
            </a:r>
            <a:endParaRPr lang="zh-CN" altLang="en-US" sz="2600" b="1" dirty="0">
              <a:latin typeface="+mn-lt"/>
              <a:ea typeface="微软雅黑" panose="020B050302020402020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1573" y="3057938"/>
            <a:ext cx="163258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 smtClean="0">
                <a:latin typeface="+mn-lt"/>
                <a:ea typeface="微软雅黑" panose="020B0503020204020204" charset="-122"/>
              </a:rPr>
              <a:t>（</a:t>
            </a:r>
            <a:r>
              <a:rPr lang="en-US" altLang="zh-CN" sz="2600" b="1" dirty="0" smtClean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none</a:t>
            </a:r>
            <a:r>
              <a:rPr lang="zh-CN" altLang="en-US" sz="2600" b="1" dirty="0" smtClean="0">
                <a:latin typeface="+mn-lt"/>
                <a:ea typeface="微软雅黑" panose="020B0503020204020204" charset="-122"/>
              </a:rPr>
              <a:t>）</a:t>
            </a:r>
            <a:endParaRPr lang="zh-CN" altLang="en-US" sz="2600" b="1" dirty="0">
              <a:latin typeface="+mn-lt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580390" y="260350"/>
            <a:ext cx="8119110" cy="78295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</a:t>
            </a:r>
            <a:r>
              <a:rPr lang="en-US" altLang="zh-CN" dirty="0"/>
              <a:t>QQ</a:t>
            </a:r>
            <a:r>
              <a:rPr lang="zh-CN" altLang="zh-CN" dirty="0"/>
              <a:t>会员页面导航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666542"/>
            <a:ext cx="8180234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导航背景</a:t>
            </a:r>
            <a:r>
              <a:rPr lang="zh-CN" altLang="en-US" dirty="0"/>
              <a:t>颜色为黑色半透明</a:t>
            </a:r>
            <a:r>
              <a:rPr lang="zh-CN" altLang="en-US" dirty="0" smtClean="0"/>
              <a:t>效果</a:t>
            </a:r>
            <a:endParaRPr lang="zh-CN" altLang="en-US" dirty="0"/>
          </a:p>
          <a:p>
            <a:pPr lvl="1"/>
            <a:r>
              <a:rPr lang="zh-CN" altLang="en-US" dirty="0" smtClean="0"/>
              <a:t>鼠标</a:t>
            </a:r>
            <a:r>
              <a:rPr lang="zh-CN" altLang="en-US" dirty="0"/>
              <a:t>移入“功能特权”等导航信息时文字颜色变为蓝色，无</a:t>
            </a:r>
            <a:r>
              <a:rPr lang="zh-CN" altLang="en-US" dirty="0" smtClean="0"/>
              <a:t>下划线</a:t>
            </a:r>
            <a:endParaRPr lang="zh-CN" altLang="en-US" dirty="0"/>
          </a:p>
          <a:p>
            <a:pPr lvl="1"/>
            <a:r>
              <a:rPr lang="zh-CN" altLang="en-US" dirty="0" smtClean="0"/>
              <a:t>“登录”</a:t>
            </a:r>
            <a:r>
              <a:rPr lang="zh-CN" altLang="en-US" dirty="0"/>
              <a:t>部分信息使用超链接实现，添加圆角边框，鼠标移入字体颜色加深，添加背景颜色为黄色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66844" y="1259875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4547403" y="5900236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15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26" name="Picture 2" descr="C:\Users\yaling.he\Desktop\Chapter07截图\Chapter07截图\Chapter07截图\图7.9  QQ会员页面导航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634" y="4555479"/>
            <a:ext cx="9071216" cy="6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25" y="285750"/>
            <a:ext cx="3392488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367030" y="402590"/>
            <a:ext cx="5730240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块元素排在</a:t>
            </a:r>
            <a:r>
              <a:rPr lang="zh-CN" altLang="en-US" dirty="0" smtClean="0"/>
              <a:t>一行的方法</a:t>
            </a:r>
            <a:endParaRPr lang="zh-CN" altLang="en-US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可以使用什么属性使块元素排在一行？</a:t>
            </a:r>
            <a:endParaRPr lang="en-US" altLang="zh-CN" dirty="0" smtClean="0"/>
          </a:p>
          <a:p>
            <a:pPr lvl="1"/>
            <a:r>
              <a:rPr lang="en-US" altLang="zh-CN" dirty="0"/>
              <a:t>i</a:t>
            </a:r>
            <a:r>
              <a:rPr lang="en-US" altLang="zh-CN" smtClean="0"/>
              <a:t>nline-block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float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5" name="图片 4" descr="C:\Users\asus\Desktop\1-3.jpg1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53285" y="2731135"/>
            <a:ext cx="6983095" cy="316992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 bwMode="auto">
          <a:xfrm flipH="1">
            <a:off x="9524992" y="3429000"/>
            <a:ext cx="1143008" cy="642942"/>
          </a:xfrm>
          <a:prstGeom prst="borderCallout1">
            <a:avLst>
              <a:gd name="adj1" fmla="val 46158"/>
              <a:gd name="adj2" fmla="val 103560"/>
              <a:gd name="adj3" fmla="val 57686"/>
              <a:gd name="adj4" fmla="val 14122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商品列表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4" name="矩形 23"/>
          <p:cNvSpPr/>
          <p:nvPr/>
        </p:nvSpPr>
        <p:spPr>
          <a:xfrm>
            <a:off x="579755" y="602298"/>
            <a:ext cx="60071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元素的浮动属性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float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6" name="Text Box 5"/>
          <p:cNvSpPr txBox="1"/>
          <p:nvPr/>
        </p:nvSpPr>
        <p:spPr>
          <a:xfrm>
            <a:off x="4876800" y="3879850"/>
            <a:ext cx="33766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虚尾箭头 28"/>
          <p:cNvSpPr/>
          <p:nvPr/>
        </p:nvSpPr>
        <p:spPr>
          <a:xfrm rot="5400000">
            <a:off x="5897563" y="4852988"/>
            <a:ext cx="623887" cy="590550"/>
          </a:xfrm>
          <a:custGeom>
            <a:avLst/>
            <a:gdLst>
              <a:gd name="txL" fmla="*/ 3375 w 21600"/>
              <a:gd name="txT" fmla="*/ 5400 h 21600"/>
              <a:gd name="txR" fmla="*/ 16693 w 21600"/>
              <a:gd name="txB" fmla="*/ 16200 h 21600"/>
            </a:gdLst>
            <a:ahLst/>
            <a:cxnLst>
              <a:cxn ang="17694720">
                <a:pos x="2147483647" y="0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1786" y="0"/>
                </a:moveTo>
                <a:lnTo>
                  <a:pt x="11786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1786" y="16200"/>
                </a:lnTo>
                <a:lnTo>
                  <a:pt x="11786" y="21600"/>
                </a:lnTo>
                <a:lnTo>
                  <a:pt x="21600" y="10800"/>
                </a:lnTo>
                <a:lnTo>
                  <a:pt x="11786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ACE6">
              <a:alpha val="100000"/>
            </a:srgbClr>
          </a:solidFill>
          <a:ln w="19050" cap="flat" cmpd="sng">
            <a:solidFill>
              <a:srgbClr val="00ACE6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48" name="Text Box 14"/>
          <p:cNvSpPr txBox="1"/>
          <p:nvPr/>
        </p:nvSpPr>
        <p:spPr>
          <a:xfrm>
            <a:off x="4846638" y="5721350"/>
            <a:ext cx="30019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691197" y="5578476"/>
            <a:ext cx="3400425" cy="521970"/>
            <a:chOff x="3149103" y="4814888"/>
            <a:chExt cx="3478762" cy="521971"/>
          </a:xfrm>
        </p:grpSpPr>
        <p:sp>
          <p:nvSpPr>
            <p:cNvPr id="37" name="Rectangle 13"/>
            <p:cNvSpPr>
              <a:spLocks noChangeArrowheads="1"/>
            </p:cNvSpPr>
            <p:nvPr/>
          </p:nvSpPr>
          <p:spPr bwMode="auto">
            <a:xfrm>
              <a:off x="4428572" y="4885531"/>
              <a:ext cx="317019" cy="36830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rgbClr val="00ACE6">
                    <a:alpha val="84000"/>
                  </a:srgb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61" name="Text Box 15"/>
            <p:cNvSpPr txBox="1"/>
            <p:nvPr/>
          </p:nvSpPr>
          <p:spPr>
            <a:xfrm>
              <a:off x="3149103" y="4814888"/>
              <a:ext cx="3478762" cy="5219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>
                <a:buFont typeface="Arial" panose="020B0604020202020204" pitchFamily="34" charset="0"/>
              </a:pPr>
              <a:r>
                <a:rPr lang="zh-CN" altLang="en-US" sz="2800" b="1" dirty="0">
                  <a:solidFill>
                    <a:srgbClr val="FFFF00"/>
                  </a:solidFill>
                  <a:latin typeface="Arial" panose="020B0604020202020204" pitchFamily="34" charset="0"/>
                  <a:ea typeface="黑体" panose="02010609060101010101" charset="-122"/>
                </a:rPr>
                <a:t>究竟是什么是浮动？</a:t>
              </a:r>
              <a:endPara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pic>
        <p:nvPicPr>
          <p:cNvPr id="40" name="Picture 3" descr="C:\Users\Administrator\Desktop\7.25\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36763" y="2224088"/>
            <a:ext cx="3516313" cy="94456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 descr="C:\Users\Administrator\Desktop\7.25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9050" y="2765425"/>
            <a:ext cx="3538538" cy="12969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5" descr="C:\Users\Administrator\Desktop\7.25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90" y="3646750"/>
            <a:ext cx="3555248" cy="831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" name="TextBox 42"/>
          <p:cNvSpPr txBox="1"/>
          <p:nvPr/>
        </p:nvSpPr>
        <p:spPr>
          <a:xfrm>
            <a:off x="5853113" y="2397125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应用排列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48413" y="3244850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图文排列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58000" y="3906838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论坛分享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32675" y="2252663"/>
            <a:ext cx="2949575" cy="1912937"/>
            <a:chOff x="5908115" y="2288753"/>
            <a:chExt cx="2949575" cy="1912193"/>
          </a:xfrm>
        </p:grpSpPr>
        <p:sp>
          <p:nvSpPr>
            <p:cNvPr id="39" name="TextBox 2"/>
            <p:cNvSpPr txBox="1">
              <a:spLocks noChangeArrowheads="1"/>
            </p:cNvSpPr>
            <p:nvPr/>
          </p:nvSpPr>
          <p:spPr bwMode="auto">
            <a:xfrm>
              <a:off x="6193865" y="2840988"/>
              <a:ext cx="2554288" cy="8296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说到</a:t>
              </a:r>
              <a:r>
                <a:rPr kumimoji="0" lang="zh-CN" alt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浮动</a:t>
              </a:r>
              <a:r>
                <a:rPr kumimoji="0" lang="zh-CN" alt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，其实大家并不陌生</a:t>
              </a: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259" name="椭圆形标注 1"/>
            <p:cNvSpPr/>
            <p:nvPr/>
          </p:nvSpPr>
          <p:spPr>
            <a:xfrm>
              <a:off x="5908115" y="2288753"/>
              <a:ext cx="2949575" cy="1912193"/>
            </a:xfrm>
            <a:prstGeom prst="wedgeEllipseCallout">
              <a:avLst>
                <a:gd name="adj1" fmla="val -20833"/>
                <a:gd name="adj2" fmla="val 62500"/>
              </a:avLst>
            </a:prstGeom>
            <a:noFill/>
            <a:ln w="1905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eaLnBrk="1" hangingPunct="1">
                <a:buFont typeface="Arial" panose="020B0604020202020204" pitchFamily="34" charset="0"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Picture 7" descr="总结小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1268" y="1157605"/>
            <a:ext cx="3649662" cy="5924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6" name="组合 25"/>
          <p:cNvGrpSpPr/>
          <p:nvPr/>
        </p:nvGrpSpPr>
        <p:grpSpPr>
          <a:xfrm>
            <a:off x="4673599" y="2576514"/>
            <a:ext cx="5233988" cy="2706687"/>
            <a:chOff x="3035547" y="2500562"/>
            <a:chExt cx="5234519" cy="2706442"/>
          </a:xfrm>
        </p:grpSpPr>
        <p:sp>
          <p:nvSpPr>
            <p:cNvPr id="11273" name="圆角矩形标注 26"/>
            <p:cNvSpPr/>
            <p:nvPr/>
          </p:nvSpPr>
          <p:spPr>
            <a:xfrm rot="5400000">
              <a:off x="4299585" y="1236523"/>
              <a:ext cx="2706442" cy="5234519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noFill/>
            <a:ln w="2857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eaLnBrk="1" hangingPunct="1">
                <a:buFont typeface="Arial" panose="020B0604020202020204" pitchFamily="34" charset="0"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274" name="矩形 2"/>
            <p:cNvSpPr/>
            <p:nvPr/>
          </p:nvSpPr>
          <p:spPr>
            <a:xfrm>
              <a:off x="3359150" y="2670686"/>
              <a:ext cx="4572000" cy="23067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lnSpc>
                  <a:spcPct val="150000"/>
                </a:lnSpc>
                <a:buFont typeface="Arial" panose="020B0604020202020204" pitchFamily="34" charset="0"/>
              </a:pP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所谓元素的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浮动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是指设置了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浮动属性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的元素会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脱离标准文档流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的控制，移动到其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父元素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中指定位置的过程。</a:t>
              </a:r>
              <a:endParaRPr lang="en-US" altLang="zh-CN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float</a:t>
            </a:r>
            <a:r>
              <a:rPr lang="zh-CN" altLang="en-US" smtClean="0"/>
              <a:t>属性</a:t>
            </a:r>
            <a:endParaRPr lang="en-US" altLang="zh-CN" smtClean="0"/>
          </a:p>
          <a:p>
            <a:endParaRPr lang="zh-CN" altLang="en-US" dirty="0" smtClean="0"/>
          </a:p>
        </p:txBody>
      </p:sp>
      <p:graphicFrame>
        <p:nvGraphicFramePr>
          <p:cNvPr id="24" name="Group 29"/>
          <p:cNvGraphicFramePr>
            <a:graphicFrameLocks noGrp="1"/>
          </p:cNvGraphicFramePr>
          <p:nvPr/>
        </p:nvGraphicFramePr>
        <p:xfrm>
          <a:off x="2666976" y="2000240"/>
          <a:ext cx="7000875" cy="200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725"/>
                <a:gridCol w="5518150"/>
              </a:tblGrid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</a:t>
                      </a:r>
                      <a:endParaRPr kumimoji="0" lang="zh-CN" altLang="en-US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  <a:endParaRPr kumimoji="0" lang="zh-CN" altLang="en-US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元素向左浮动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元素向右浮动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默认值。元素不浮动，并会显示在其文本中出现的位置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2211995" y="2736371"/>
            <a:ext cx="8280400" cy="368807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&lt;body&gt;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&lt;/body&gt;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&lt;/html&gt;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30" name="组合 70"/>
          <p:cNvGrpSpPr/>
          <p:nvPr/>
        </p:nvGrpSpPr>
        <p:grpSpPr>
          <a:xfrm>
            <a:off x="909955" y="1101395"/>
            <a:ext cx="992719" cy="414475"/>
            <a:chOff x="1000100" y="2528843"/>
            <a:chExt cx="992719" cy="414475"/>
          </a:xfrm>
        </p:grpSpPr>
        <p:pic>
          <p:nvPicPr>
            <p:cNvPr id="31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6" name="组合 18"/>
          <p:cNvGrpSpPr/>
          <p:nvPr/>
        </p:nvGrpSpPr>
        <p:grpSpPr bwMode="auto">
          <a:xfrm>
            <a:off x="3129302" y="6424295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2" name="圆角矩形 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4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19">
              <a:hlinkClick r:id="rId3" action="ppaction://hlinkfile"/>
            </p:cNvPr>
            <p:cNvSpPr txBox="1"/>
            <p:nvPr/>
          </p:nvSpPr>
          <p:spPr bwMode="auto">
            <a:xfrm>
              <a:off x="4916028" y="5202150"/>
              <a:ext cx="2198385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2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浮动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1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973455" y="494030"/>
            <a:ext cx="426466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设置左浮动</a:t>
            </a:r>
            <a:endParaRPr lang="zh-CN" altLang="en-US" dirty="0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依次设置三个图片所在</a:t>
            </a:r>
            <a:r>
              <a:rPr lang="en-US" altLang="zh-CN" dirty="0" smtClean="0"/>
              <a:t>&lt;div&gt;</a:t>
            </a:r>
            <a:r>
              <a:rPr lang="zh-CN" altLang="en-US" dirty="0" smtClean="0"/>
              <a:t>左浮动</a:t>
            </a:r>
            <a:endParaRPr lang="en-US" altLang="zh-CN" dirty="0" smtClean="0"/>
          </a:p>
        </p:txBody>
      </p:sp>
      <p:grpSp>
        <p:nvGrpSpPr>
          <p:cNvPr id="21" name="组合 20"/>
          <p:cNvGrpSpPr/>
          <p:nvPr/>
        </p:nvGrpSpPr>
        <p:grpSpPr>
          <a:xfrm>
            <a:off x="1595406" y="1857364"/>
            <a:ext cx="992719" cy="414475"/>
            <a:chOff x="1000100" y="2528843"/>
            <a:chExt cx="992719" cy="414475"/>
          </a:xfrm>
        </p:grpSpPr>
        <p:pic>
          <p:nvPicPr>
            <p:cNvPr id="2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2881290" y="1857364"/>
            <a:ext cx="4549779" cy="440753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.layer03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#060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2" name="Picture 4" descr="C:\Users\asus\Desktop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2390" y="2330594"/>
            <a:ext cx="3845925" cy="18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线形标注 1 27"/>
          <p:cNvSpPr/>
          <p:nvPr/>
        </p:nvSpPr>
        <p:spPr bwMode="auto">
          <a:xfrm flipH="1">
            <a:off x="1809720" y="1785926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177685"/>
              <a:gd name="adj4" fmla="val 680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C:\Users\asus\Desktop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6189" y="2194052"/>
            <a:ext cx="4201160" cy="20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8943310" y="1550871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213240"/>
              <a:gd name="adj4" fmla="val 168346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051" name="Picture 3" descr="C:\Users\asus\Desktop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6080" y="4534196"/>
            <a:ext cx="3404638" cy="16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线形标注 1 29"/>
          <p:cNvSpPr/>
          <p:nvPr/>
        </p:nvSpPr>
        <p:spPr bwMode="auto">
          <a:xfrm flipH="1">
            <a:off x="4943475" y="4797425"/>
            <a:ext cx="1061085" cy="643255"/>
          </a:xfrm>
          <a:prstGeom prst="borderCallout1">
            <a:avLst>
              <a:gd name="adj1" fmla="val 52813"/>
              <a:gd name="adj2" fmla="val 1046"/>
              <a:gd name="adj3" fmla="val 42130"/>
              <a:gd name="adj4" fmla="val -33780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6" name="组合 18"/>
          <p:cNvGrpSpPr/>
          <p:nvPr/>
        </p:nvGrpSpPr>
        <p:grpSpPr bwMode="auto">
          <a:xfrm>
            <a:off x="2602252" y="628015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17" name="圆角矩形 1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圆角矩形 1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4" action="ppaction://hlinkfile"/>
            </p:cNvPr>
            <p:cNvSpPr txBox="1"/>
            <p:nvPr/>
          </p:nvSpPr>
          <p:spPr bwMode="auto">
            <a:xfrm>
              <a:off x="4394372" y="5202150"/>
              <a:ext cx="3241697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3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三个图片左浮动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8" grpId="0" bldLvl="0" animBg="1"/>
      <p:bldP spid="29" grpId="0" bldLvl="0" animBg="1"/>
      <p:bldP spid="3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复习检查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676400" y="1825625"/>
            <a:ext cx="10515600" cy="4351655"/>
          </a:xfrm>
        </p:spPr>
        <p:txBody>
          <a:bodyPr>
            <a:normAutofit lnSpcReduction="10000"/>
          </a:bodyPr>
          <a:lstStyle/>
          <a:p>
            <a:r>
              <a:rPr lang="zh-CN" dirty="0">
                <a:sym typeface="+mn-ea"/>
              </a:rPr>
              <a:t>什么是盒子模型</a:t>
            </a:r>
            <a:endParaRPr lang="zh-CN" dirty="0"/>
          </a:p>
          <a:p>
            <a:r>
              <a:rPr lang="zh-CN" dirty="0">
                <a:sym typeface="+mn-ea"/>
              </a:rPr>
              <a:t>边框属性有哪些</a:t>
            </a:r>
            <a:endParaRPr lang="zh-CN" altLang="en-US" dirty="0"/>
          </a:p>
          <a:p>
            <a:r>
              <a:rPr lang="zh-CN" dirty="0" smtClean="0">
                <a:sym typeface="+mn-ea"/>
              </a:rPr>
              <a:t>边距属性（内边距、外边距）</a:t>
            </a:r>
            <a:endParaRPr lang="zh-CN" dirty="0" smtClean="0"/>
          </a:p>
          <a:p>
            <a:r>
              <a:rPr lang="zh-CN" altLang="en-US" dirty="0">
                <a:sym typeface="+mn-ea"/>
              </a:rPr>
              <a:t>用圆角以及盒子阴影写一个</a:t>
            </a:r>
            <a:r>
              <a:rPr lang="en-US" altLang="zh-CN" dirty="0">
                <a:sym typeface="+mn-ea"/>
              </a:rPr>
              <a:t>dome</a:t>
            </a:r>
            <a:endParaRPr lang="zh-CN" altLang="en-US" dirty="0"/>
          </a:p>
          <a:p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"/>
          <p:cNvGrpSpPr/>
          <p:nvPr/>
        </p:nvGrpSpPr>
        <p:grpSpPr bwMode="auto">
          <a:xfrm>
            <a:off x="8707120" y="659765"/>
            <a:ext cx="1607185" cy="736600"/>
            <a:chOff x="0" y="600123"/>
            <a:chExt cx="1607604" cy="736273"/>
          </a:xfrm>
        </p:grpSpPr>
        <p:sp>
          <p:nvSpPr>
            <p:cNvPr id="19" name="TextBox 18"/>
            <p:cNvSpPr txBox="1"/>
            <p:nvPr/>
          </p:nvSpPr>
          <p:spPr>
            <a:xfrm>
              <a:off x="403330" y="620752"/>
              <a:ext cx="1204274" cy="39860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集中测试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0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666115" y="913130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依次设置三个图片所在</a:t>
            </a:r>
            <a:r>
              <a:rPr lang="en-US" altLang="zh-CN" dirty="0" smtClean="0"/>
              <a:t>&lt;div&gt;</a:t>
            </a:r>
            <a:r>
              <a:rPr lang="zh-CN" altLang="en-US" dirty="0" smtClean="0"/>
              <a:t>左浮动</a:t>
            </a:r>
            <a:endParaRPr lang="en-US" altLang="zh-CN" dirty="0" smtClean="0"/>
          </a:p>
        </p:txBody>
      </p:sp>
      <p:grpSp>
        <p:nvGrpSpPr>
          <p:cNvPr id="21" name="组合 20"/>
          <p:cNvGrpSpPr/>
          <p:nvPr/>
        </p:nvGrpSpPr>
        <p:grpSpPr>
          <a:xfrm>
            <a:off x="1505871" y="1713219"/>
            <a:ext cx="992719" cy="414475"/>
            <a:chOff x="1000100" y="2528843"/>
            <a:chExt cx="992719" cy="414475"/>
          </a:xfrm>
        </p:grpSpPr>
        <p:pic>
          <p:nvPicPr>
            <p:cNvPr id="2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2922565" y="1713219"/>
            <a:ext cx="4549779" cy="440753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.layer03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#060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2" name="Picture 4" descr="C:\Users\asus\Desktop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100" y="2597785"/>
            <a:ext cx="7927340" cy="38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18"/>
          <p:cNvGrpSpPr/>
          <p:nvPr/>
        </p:nvGrpSpPr>
        <p:grpSpPr bwMode="auto">
          <a:xfrm>
            <a:off x="2602252" y="628015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4" name="圆角矩形 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9">
              <a:hlinkClick r:id="rId4" action="ppaction://hlinkfile"/>
            </p:cNvPr>
            <p:cNvSpPr txBox="1"/>
            <p:nvPr/>
          </p:nvSpPr>
          <p:spPr bwMode="auto">
            <a:xfrm>
              <a:off x="4394372" y="5202150"/>
              <a:ext cx="3241697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3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三个图片左浮动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838200" y="502920"/>
            <a:ext cx="325374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设置右浮动</a:t>
            </a:r>
            <a:endParaRPr lang="zh-CN" altLang="en-US" dirty="0" smtClean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依次设置</a:t>
            </a:r>
            <a:r>
              <a:rPr lang="en-US" altLang="zh-CN" dirty="0" smtClean="0"/>
              <a:t>layer01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layer02</a:t>
            </a:r>
            <a:r>
              <a:rPr lang="zh-CN" altLang="en-US" dirty="0" smtClean="0"/>
              <a:t>右浮动</a:t>
            </a:r>
            <a:endParaRPr lang="zh-CN" altLang="en-US" dirty="0" smtClean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821822" y="2007316"/>
            <a:ext cx="4786346" cy="29686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8" name="组合 70"/>
          <p:cNvGrpSpPr/>
          <p:nvPr/>
        </p:nvGrpSpPr>
        <p:grpSpPr>
          <a:xfrm>
            <a:off x="1666844" y="1800079"/>
            <a:ext cx="992719" cy="414475"/>
            <a:chOff x="1000100" y="2528843"/>
            <a:chExt cx="992719" cy="414475"/>
          </a:xfrm>
        </p:grpSpPr>
        <p:pic>
          <p:nvPicPr>
            <p:cNvPr id="9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3075" name="Picture 3" descr="C:\Users\asus\Desktop\2.png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5" y="2427605"/>
            <a:ext cx="4353560" cy="166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线形标注 1 12"/>
          <p:cNvSpPr/>
          <p:nvPr/>
        </p:nvSpPr>
        <p:spPr bwMode="auto">
          <a:xfrm flipH="1">
            <a:off x="4238612" y="4714884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7679"/>
              <a:gd name="adj4" fmla="val -46667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C:\Users\asus\Desktop\2.png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1555" y="2602230"/>
            <a:ext cx="4438015" cy="149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7752833" y="4390331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7668"/>
              <a:gd name="adj4" fmla="val -110720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6" name="组合 18"/>
          <p:cNvGrpSpPr/>
          <p:nvPr/>
        </p:nvGrpSpPr>
        <p:grpSpPr bwMode="auto">
          <a:xfrm>
            <a:off x="2700677" y="6306185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17" name="圆角矩形 1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圆角矩形 1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19">
              <a:hlinkClick r:id="rId4" action="ppaction://hlinkfile"/>
            </p:cNvPr>
            <p:cNvSpPr txBox="1"/>
            <p:nvPr/>
          </p:nvSpPr>
          <p:spPr bwMode="auto">
            <a:xfrm>
              <a:off x="4394371" y="5202150"/>
              <a:ext cx="3241697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4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设置图片右浮动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" grpId="0" bldLvl="0" animBg="1"/>
      <p:bldP spid="1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660400" y="313055"/>
            <a:ext cx="8111490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制作热门活动页面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8180234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  <a:endParaRPr lang="zh-CN" altLang="en-US" dirty="0" smtClean="0"/>
          </a:p>
          <a:p>
            <a:pPr lvl="1"/>
            <a:r>
              <a:rPr lang="zh-CN" altLang="en-US" dirty="0"/>
              <a:t>热门活动页宽度为</a:t>
            </a:r>
            <a:r>
              <a:rPr lang="en-US" altLang="zh-CN" dirty="0"/>
              <a:t>700px</a:t>
            </a:r>
            <a:r>
              <a:rPr lang="zh-CN" altLang="en-US" dirty="0"/>
              <a:t>，在浏览器中居中</a:t>
            </a:r>
            <a:r>
              <a:rPr lang="zh-CN" altLang="en-US" dirty="0" smtClean="0"/>
              <a:t>显示</a:t>
            </a:r>
            <a:endParaRPr lang="zh-CN" altLang="en-US" dirty="0"/>
          </a:p>
          <a:p>
            <a:pPr lvl="1"/>
            <a:r>
              <a:rPr lang="zh-CN" altLang="en-US" dirty="0" smtClean="0"/>
              <a:t>文字</a:t>
            </a:r>
            <a:r>
              <a:rPr lang="zh-CN" altLang="en-US" dirty="0"/>
              <a:t>“更多”使用右浮动让它排列到</a:t>
            </a:r>
            <a:r>
              <a:rPr lang="zh-CN" altLang="en-US" dirty="0" smtClean="0"/>
              <a:t>右边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无序列表布局图片和文字</a:t>
            </a:r>
            <a:r>
              <a:rPr lang="zh-CN" altLang="en-US" dirty="0" smtClean="0"/>
              <a:t>说明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浮动让列表项排列在一行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66844" y="114113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4390057" y="638475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15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098" name="Picture 2" descr="C:\Users\asus\Desktop\1-1.png1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7728" y="3501942"/>
            <a:ext cx="4896544" cy="27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710565" y="179070"/>
            <a:ext cx="8594090" cy="73850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制作电视剧详情列表页面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35559" y="1404287"/>
            <a:ext cx="5011882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标题</a:t>
            </a:r>
            <a:r>
              <a:rPr lang="zh-CN" altLang="en-US" dirty="0"/>
              <a:t>前面图标使用背景</a:t>
            </a:r>
            <a:r>
              <a:rPr lang="zh-CN" altLang="en-US" dirty="0" smtClean="0"/>
              <a:t>图片，</a:t>
            </a:r>
            <a:r>
              <a:rPr lang="zh-CN" altLang="en-US" dirty="0"/>
              <a:t>标题</a:t>
            </a:r>
            <a:r>
              <a:rPr lang="zh-CN" altLang="en-US" dirty="0" smtClean="0"/>
              <a:t>字体为</a:t>
            </a:r>
            <a:r>
              <a:rPr lang="en-US" altLang="zh-CN" dirty="0"/>
              <a:t>12px</a:t>
            </a:r>
            <a:r>
              <a:rPr lang="zh-CN" altLang="en-US" dirty="0"/>
              <a:t>，高度为</a:t>
            </a:r>
            <a:r>
              <a:rPr lang="en-US" altLang="zh-CN" dirty="0"/>
              <a:t>27px</a:t>
            </a:r>
            <a:r>
              <a:rPr lang="zh-CN" altLang="en-US" dirty="0"/>
              <a:t>，距离左边</a:t>
            </a:r>
            <a:r>
              <a:rPr lang="en-US" altLang="zh-CN" dirty="0" smtClean="0"/>
              <a:t>38px</a:t>
            </a:r>
            <a:endParaRPr lang="zh-CN" altLang="en-US" dirty="0"/>
          </a:p>
          <a:p>
            <a:pPr lvl="1"/>
            <a:r>
              <a:rPr lang="zh-CN" altLang="en-US" dirty="0" smtClean="0"/>
              <a:t>中间部</a:t>
            </a:r>
            <a:r>
              <a:rPr lang="zh-CN" altLang="en-US" dirty="0"/>
              <a:t>分使用浮动让图片和右边的文字描述排在</a:t>
            </a:r>
            <a:r>
              <a:rPr lang="zh-CN" altLang="en-US" dirty="0" smtClean="0"/>
              <a:t>一行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下面</a:t>
            </a:r>
            <a:r>
              <a:rPr lang="zh-CN" altLang="en-US" dirty="0"/>
              <a:t>的列表项中的文字使用左浮动，作者描述使用右</a:t>
            </a:r>
            <a:r>
              <a:rPr lang="zh-CN" altLang="en-US" dirty="0" smtClean="0"/>
              <a:t>浮动</a:t>
            </a:r>
            <a:endParaRPr lang="zh-CN" altLang="en-US" dirty="0"/>
          </a:p>
          <a:p>
            <a:pPr lvl="1"/>
            <a:r>
              <a:rPr lang="zh-CN" altLang="en-US" dirty="0" smtClean="0"/>
              <a:t>所有</a:t>
            </a:r>
            <a:r>
              <a:rPr lang="zh-CN" altLang="en-US" dirty="0"/>
              <a:t>的超链接都没有下划线，鼠标移入有下划线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48429" y="112335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4350795" y="590937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122" name="Picture 2" descr="C:\Users\asus\Desktop\1-2.png1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00439" y="2294837"/>
            <a:ext cx="3046934" cy="290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25" y="285750"/>
            <a:ext cx="3392488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322580" y="179070"/>
            <a:ext cx="3488690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边框塌陷</a:t>
            </a:r>
            <a:endParaRPr lang="zh-CN" altLang="en-US" dirty="0" smtClean="0"/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>
          <a:xfrm>
            <a:off x="2308254" y="1214422"/>
            <a:ext cx="8036218" cy="5143536"/>
          </a:xfrm>
        </p:spPr>
        <p:txBody>
          <a:bodyPr/>
          <a:lstStyle/>
          <a:p>
            <a:r>
              <a:rPr lang="en-US" altLang="zh-CN" dirty="0"/>
              <a:t>layer04</a:t>
            </a:r>
            <a:r>
              <a:rPr lang="zh-CN" altLang="en-US" dirty="0"/>
              <a:t>设置宽度和右浮动</a:t>
            </a:r>
            <a:r>
              <a:rPr lang="zh-CN" altLang="en-US" dirty="0" smtClean="0"/>
              <a:t>后，为什么边框塌陷了？怎么解决？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浮动元素脱离标准文档流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清除浮动</a:t>
            </a:r>
            <a:endParaRPr lang="zh-CN" altLang="en-US" dirty="0" smtClean="0"/>
          </a:p>
        </p:txBody>
      </p:sp>
      <p:pic>
        <p:nvPicPr>
          <p:cNvPr id="6146" name="Picture 2" descr="C:\Users\asus\Desktop\3.png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08225" y="2533650"/>
            <a:ext cx="818070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72"/>
          <p:cNvGrpSpPr/>
          <p:nvPr/>
        </p:nvGrpSpPr>
        <p:grpSpPr bwMode="auto">
          <a:xfrm>
            <a:off x="1703512" y="702469"/>
            <a:ext cx="979170" cy="422275"/>
            <a:chOff x="1000100" y="1173499"/>
            <a:chExt cx="979913" cy="422603"/>
          </a:xfrm>
        </p:grpSpPr>
        <p:pic>
          <p:nvPicPr>
            <p:cNvPr id="10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286067" y="1185256"/>
              <a:ext cx="693946" cy="39909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问题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6" name="矩形 23"/>
          <p:cNvSpPr/>
          <p:nvPr/>
        </p:nvSpPr>
        <p:spPr>
          <a:xfrm>
            <a:off x="462915" y="435928"/>
            <a:ext cx="60071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tx1"/>
                </a:solidFill>
                <a:latin typeface="+mj-ea"/>
                <a:ea typeface="+mj-ea"/>
              </a:rPr>
              <a:t>清除浮动</a:t>
            </a:r>
            <a:endParaRPr lang="zh-CN" altLang="en-US" sz="3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" name="Picture 6" descr="云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9703" y="1485583"/>
            <a:ext cx="7170737" cy="463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9" name="Text Box 7"/>
          <p:cNvSpPr txBox="1"/>
          <p:nvPr/>
        </p:nvSpPr>
        <p:spPr>
          <a:xfrm>
            <a:off x="5707063" y="2586038"/>
            <a:ext cx="404336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为什么要清除浮动？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3320" name="Picture 8" descr="问小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38" y="3001963"/>
            <a:ext cx="3411537" cy="3525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矩形 1"/>
          <p:cNvSpPr/>
          <p:nvPr/>
        </p:nvSpPr>
        <p:spPr>
          <a:xfrm>
            <a:off x="2051050" y="2020888"/>
            <a:ext cx="3150235" cy="5530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运用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clear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属性清除浮动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182813" y="2838450"/>
            <a:ext cx="7721600" cy="1258888"/>
            <a:chOff x="646634" y="2397964"/>
            <a:chExt cx="7721600" cy="1259637"/>
          </a:xfrm>
        </p:grpSpPr>
        <p:grpSp>
          <p:nvGrpSpPr>
            <p:cNvPr id="15387" name="组合 51"/>
            <p:cNvGrpSpPr/>
            <p:nvPr/>
          </p:nvGrpSpPr>
          <p:grpSpPr>
            <a:xfrm>
              <a:off x="646634" y="2397964"/>
              <a:ext cx="7721600" cy="1259637"/>
              <a:chOff x="740681" y="1966911"/>
              <a:chExt cx="7723108" cy="1259487"/>
            </a:xfrm>
          </p:grpSpPr>
          <p:grpSp>
            <p:nvGrpSpPr>
              <p:cNvPr id="15389" name="组合 72"/>
              <p:cNvGrpSpPr/>
              <p:nvPr/>
            </p:nvGrpSpPr>
            <p:grpSpPr>
              <a:xfrm>
                <a:off x="740681" y="1966911"/>
                <a:ext cx="7723108" cy="1259487"/>
                <a:chOff x="3957026" y="2388304"/>
                <a:chExt cx="12101423" cy="1955389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3957026" y="2735984"/>
                  <a:ext cx="12101423" cy="1607709"/>
                </a:xfrm>
                <a:prstGeom prst="rect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8" name="任意多边形 17"/>
                <p:cNvSpPr/>
                <p:nvPr/>
              </p:nvSpPr>
              <p:spPr bwMode="auto">
                <a:xfrm>
                  <a:off x="4631262" y="2388304"/>
                  <a:ext cx="3445821" cy="577000"/>
                </a:xfrm>
                <a:custGeom>
                  <a:avLst/>
                  <a:gdLst>
                    <a:gd name="T0" fmla="*/ 0 w 4267200"/>
                    <a:gd name="T1" fmla="*/ 45825 h 1210897"/>
                    <a:gd name="T2" fmla="*/ 131602 w 4267200"/>
                    <a:gd name="T3" fmla="*/ 0 h 1210897"/>
                    <a:gd name="T4" fmla="*/ 2650944 w 4267200"/>
                    <a:gd name="T5" fmla="*/ 0 h 1210897"/>
                    <a:gd name="T6" fmla="*/ 2782546 w 4267200"/>
                    <a:gd name="T7" fmla="*/ 45825 h 1210897"/>
                    <a:gd name="T8" fmla="*/ 2782546 w 4267200"/>
                    <a:gd name="T9" fmla="*/ 229119 h 1210897"/>
                    <a:gd name="T10" fmla="*/ 2650944 w 4267200"/>
                    <a:gd name="T11" fmla="*/ 274944 h 1210897"/>
                    <a:gd name="T12" fmla="*/ 131602 w 4267200"/>
                    <a:gd name="T13" fmla="*/ 274944 h 1210897"/>
                    <a:gd name="T14" fmla="*/ 0 w 4267200"/>
                    <a:gd name="T15" fmla="*/ 229119 h 1210897"/>
                    <a:gd name="T16" fmla="*/ 0 w 4267200"/>
                    <a:gd name="T17" fmla="*/ 45825 h 12108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267200" h="1210897">
                      <a:moveTo>
                        <a:pt x="0" y="201820"/>
                      </a:moveTo>
                      <a:cubicBezTo>
                        <a:pt x="0" y="90358"/>
                        <a:pt x="90358" y="0"/>
                        <a:pt x="201820" y="0"/>
                      </a:cubicBezTo>
                      <a:lnTo>
                        <a:pt x="4065380" y="0"/>
                      </a:lnTo>
                      <a:cubicBezTo>
                        <a:pt x="4176842" y="0"/>
                        <a:pt x="4267200" y="90358"/>
                        <a:pt x="4267200" y="201820"/>
                      </a:cubicBezTo>
                      <a:lnTo>
                        <a:pt x="4267200" y="1009077"/>
                      </a:lnTo>
                      <a:cubicBezTo>
                        <a:pt x="4267200" y="1120539"/>
                        <a:pt x="4176842" y="1210897"/>
                        <a:pt x="4065380" y="1210897"/>
                      </a:cubicBezTo>
                      <a:lnTo>
                        <a:pt x="201820" y="1210897"/>
                      </a:lnTo>
                      <a:cubicBezTo>
                        <a:pt x="90358" y="1210897"/>
                        <a:pt x="0" y="1120539"/>
                        <a:pt x="0" y="1009077"/>
                      </a:cubicBezTo>
                      <a:lnTo>
                        <a:pt x="0" y="20182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38100" cap="flat" cmpd="sng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220401" tIns="59111" rIns="220401" bIns="59111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5390" name="矩形 75"/>
              <p:cNvSpPr/>
              <p:nvPr/>
            </p:nvSpPr>
            <p:spPr>
              <a:xfrm>
                <a:off x="1238013" y="1976436"/>
                <a:ext cx="2109788" cy="3684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基本语法格式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30809" y="3026988"/>
              <a:ext cx="7277100" cy="368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选择器</a:t>
              </a:r>
              <a:r>
                <a:rPr kumimoji="0" lang="en-US" altLang="zh-CN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{clear: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属性值</a:t>
              </a:r>
              <a:r>
                <a:rPr kumimoji="0" lang="en-US" altLang="zh-CN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;}</a:t>
              </a:r>
              <a:endParaRPr kumimoji="0" lang="zh-CN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2241550" y="4833938"/>
          <a:ext cx="7757795" cy="1263652"/>
        </p:xfrm>
        <a:graphic>
          <a:graphicData uri="http://schemas.openxmlformats.org/drawingml/2006/table">
            <a:tbl>
              <a:tblPr/>
              <a:tblGrid>
                <a:gridCol w="2383155"/>
                <a:gridCol w="5374640"/>
              </a:tblGrid>
              <a:tr h="315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属性值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5" marR="6857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描述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5" marR="6857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</a:tr>
              <a:tr h="315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left</a:t>
                      </a: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5" marR="6857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不允许左侧有浮动元素（清除左侧浮动的影响）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5" marR="6857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3F2"/>
                    </a:solidFill>
                  </a:tcPr>
                </a:tc>
              </a:tr>
              <a:tr h="315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right</a:t>
                      </a: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5" marR="6857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不允许右侧有浮动元素（清除右侧浮动的影响）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5" marR="6857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1F9"/>
                    </a:solidFill>
                  </a:tcPr>
                </a:tc>
              </a:tr>
              <a:tr h="315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both</a:t>
                      </a: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5" marR="6857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同时清除左右两侧浮动的影响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5" marR="6857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3F2"/>
                    </a:solidFill>
                  </a:tcPr>
                </a:tc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2546350" y="4313238"/>
            <a:ext cx="1452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b="1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常用属性值</a:t>
            </a:r>
            <a:endParaRPr lang="zh-CN" altLang="en-US" sz="2000" b="1" dirty="0">
              <a:solidFill>
                <a:srgbClr val="1369B2"/>
              </a:solidFill>
              <a:latin typeface="Arial" panose="020B0604020202020204" pitchFamily="34" charset="0"/>
            </a:endParaRPr>
          </a:p>
        </p:txBody>
      </p:sp>
      <p:sp>
        <p:nvSpPr>
          <p:cNvPr id="15384" name="矩形 23"/>
          <p:cNvSpPr/>
          <p:nvPr/>
        </p:nvSpPr>
        <p:spPr>
          <a:xfrm>
            <a:off x="622935" y="367348"/>
            <a:ext cx="60071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清除浮动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328295" y="375920"/>
            <a:ext cx="3763645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清除左右浮动</a:t>
            </a:r>
            <a:endParaRPr lang="zh-CN" altLang="en-US" dirty="0" smtClean="0"/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依次清除文本的左右浮动</a:t>
            </a:r>
            <a:endParaRPr lang="zh-CN" altLang="en-US" dirty="0" smtClean="0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666976" y="1928802"/>
            <a:ext cx="3571900" cy="317583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#666 dashed;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clear:left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424593" y="1928802"/>
            <a:ext cx="3571900" cy="317583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border:1px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#666 dashed;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clear:right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16" name="Picture 2" descr="C:\Users\asus\Desktop\4.png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52320" y="1853565"/>
            <a:ext cx="4055745" cy="294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2221243" y="5127671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清除左浮动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194" name="Picture 2" descr="C:\Users\asus\Desktop\5.png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66510" y="1854200"/>
            <a:ext cx="4219575" cy="294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线形标注 1 14"/>
          <p:cNvSpPr/>
          <p:nvPr/>
        </p:nvSpPr>
        <p:spPr bwMode="auto">
          <a:xfrm flipH="1">
            <a:off x="8366703" y="5304896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清除右浮动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" name="组合 18"/>
          <p:cNvGrpSpPr/>
          <p:nvPr/>
        </p:nvGrpSpPr>
        <p:grpSpPr bwMode="auto">
          <a:xfrm>
            <a:off x="2817517" y="628015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17" name="圆角矩形 1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4" action="ppaction://hlinkfile"/>
            </p:cNvPr>
            <p:cNvSpPr txBox="1"/>
            <p:nvPr/>
          </p:nvSpPr>
          <p:spPr bwMode="auto">
            <a:xfrm>
              <a:off x="4515023" y="5202150"/>
              <a:ext cx="3000396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清除左右浮动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11"/>
          <p:cNvSpPr>
            <a:spLocks noGrp="1" noChangeArrowheads="1"/>
          </p:cNvSpPr>
          <p:nvPr>
            <p:ph type="title"/>
          </p:nvPr>
        </p:nvSpPr>
        <p:spPr>
          <a:xfrm>
            <a:off x="725805" y="384810"/>
            <a:ext cx="410718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清除两测浮动</a:t>
            </a:r>
            <a:endParaRPr lang="zh-CN" altLang="en-US" dirty="0" smtClean="0"/>
          </a:p>
        </p:txBody>
      </p:sp>
      <p:sp>
        <p:nvSpPr>
          <p:cNvPr id="317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清除两侧浮动</a:t>
            </a:r>
            <a:endParaRPr lang="en-US" altLang="zh-CN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1666844" y="1785926"/>
            <a:ext cx="992719" cy="414475"/>
            <a:chOff x="1000100" y="2528843"/>
            <a:chExt cx="992719" cy="414475"/>
          </a:xfrm>
        </p:grpSpPr>
        <p:pic>
          <p:nvPicPr>
            <p:cNvPr id="18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2881290" y="1857364"/>
            <a:ext cx="3500462" cy="1633417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9219" name="Picture 3" descr="C:\Users\yaling.he\Desktop\Chapter07截图\Chapter07截图\Chapter07截图\图7.24  重新设置layer01左浮动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87" y="2964758"/>
            <a:ext cx="4266058" cy="33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2"/>
          <p:cNvSpPr/>
          <p:nvPr/>
        </p:nvSpPr>
        <p:spPr bwMode="auto">
          <a:xfrm rot="3206817">
            <a:off x="6187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2855640" y="1832563"/>
            <a:ext cx="3500462" cy="317583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border:1px #666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font-size:12px;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clear:both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4" name="Freeform 12"/>
          <p:cNvSpPr/>
          <p:nvPr/>
        </p:nvSpPr>
        <p:spPr bwMode="auto">
          <a:xfrm rot="3206817">
            <a:off x="6187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pic>
        <p:nvPicPr>
          <p:cNvPr id="9218" name="Picture 2" descr="C:\Users\yaling.he\Desktop\Chapter07截图\Chapter07截图\Chapter07截图\图7.25  清除文本两侧浮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3" y="3122672"/>
            <a:ext cx="4281240" cy="336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18"/>
          <p:cNvGrpSpPr/>
          <p:nvPr/>
        </p:nvGrpSpPr>
        <p:grpSpPr bwMode="auto">
          <a:xfrm>
            <a:off x="2817517" y="628015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6" name="圆角矩形 5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8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9">
              <a:hlinkClick r:id="rId5" action="ppaction://hlinkfile"/>
            </p:cNvPr>
            <p:cNvSpPr txBox="1"/>
            <p:nvPr/>
          </p:nvSpPr>
          <p:spPr bwMode="auto">
            <a:xfrm>
              <a:off x="4515023" y="5202150"/>
              <a:ext cx="3000396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清除左右浮动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1" grpId="0" bldLvl="0" animBg="1"/>
      <p:bldP spid="22" grpId="0" bldLvl="0" animBg="1"/>
      <p:bldP spid="2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预习检查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430020" y="1825625"/>
            <a:ext cx="10761980" cy="4351655"/>
          </a:xfrm>
        </p:spPr>
        <p:txBody>
          <a:bodyPr>
            <a:normAutofit/>
          </a:bodyPr>
          <a:lstStyle/>
          <a:p>
            <a:pPr lvl="1">
              <a:defRPr/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2"/>
            <a:r>
              <a:rPr lang="zh-CN" altLang="zh-CN" sz="2400" dirty="0">
                <a:latin typeface="+mn-ea"/>
                <a:cs typeface="+mn-ea"/>
                <a:sym typeface="+mn-ea"/>
              </a:rPr>
              <a:t>块元素和行内元素的概念及特性</a:t>
            </a:r>
            <a:endParaRPr lang="en-US" altLang="zh-CN" sz="2400" dirty="0" smtClean="0">
              <a:latin typeface="+mn-ea"/>
              <a:cs typeface="+mn-ea"/>
            </a:endParaRPr>
          </a:p>
          <a:p>
            <a:pPr lvl="2"/>
            <a:r>
              <a:rPr lang="zh-CN" altLang="en-US" sz="2400" dirty="0" smtClean="0">
                <a:latin typeface="+mn-ea"/>
                <a:cs typeface="+mn-ea"/>
                <a:sym typeface="+mn-ea"/>
              </a:rPr>
              <a:t>了解浮动在网页中的应用，</a:t>
            </a:r>
            <a:r>
              <a:rPr lang="en-US" altLang="zh-CN" sz="2400" dirty="0" smtClean="0">
                <a:latin typeface="+mn-ea"/>
                <a:cs typeface="+mn-ea"/>
                <a:sym typeface="+mn-ea"/>
              </a:rPr>
              <a:t>left</a:t>
            </a:r>
            <a:r>
              <a:rPr lang="zh-CN" altLang="en-US" sz="2400" dirty="0" smtClean="0">
                <a:latin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cs typeface="+mn-ea"/>
                <a:sym typeface="+mn-ea"/>
              </a:rPr>
              <a:t>right</a:t>
            </a:r>
            <a:r>
              <a:rPr lang="zh-CN" altLang="en-US" sz="2400" dirty="0" smtClean="0">
                <a:latin typeface="+mn-ea"/>
                <a:cs typeface="+mn-ea"/>
                <a:sym typeface="+mn-ea"/>
              </a:rPr>
              <a:t>的区别？</a:t>
            </a:r>
            <a:endParaRPr lang="en-US" altLang="zh-CN" sz="2400" dirty="0" smtClean="0">
              <a:latin typeface="+mn-ea"/>
              <a:cs typeface="+mn-ea"/>
            </a:endParaRPr>
          </a:p>
          <a:p>
            <a:pPr lvl="2"/>
            <a:r>
              <a:rPr lang="zh-CN" altLang="en-US" sz="2400" dirty="0" smtClean="0">
                <a:latin typeface="+mn-ea"/>
                <a:cs typeface="+mn-ea"/>
                <a:sym typeface="+mn-ea"/>
              </a:rPr>
              <a:t>使用</a:t>
            </a:r>
            <a:r>
              <a:rPr lang="en-US" altLang="zh-CN" sz="2400" dirty="0" smtClean="0">
                <a:latin typeface="+mn-ea"/>
                <a:cs typeface="+mn-ea"/>
                <a:sym typeface="+mn-ea"/>
              </a:rPr>
              <a:t>clear</a:t>
            </a:r>
            <a:r>
              <a:rPr lang="zh-CN" altLang="en-US" sz="2400" dirty="0" smtClean="0">
                <a:latin typeface="+mn-ea"/>
                <a:cs typeface="+mn-ea"/>
                <a:sym typeface="+mn-ea"/>
              </a:rPr>
              <a:t>属性清除浮动时，属性值</a:t>
            </a:r>
            <a:r>
              <a:rPr lang="en-US" altLang="zh-CN" sz="2400" dirty="0" smtClean="0">
                <a:latin typeface="+mn-ea"/>
                <a:cs typeface="+mn-ea"/>
                <a:sym typeface="+mn-ea"/>
              </a:rPr>
              <a:t>left</a:t>
            </a:r>
            <a:r>
              <a:rPr lang="zh-CN" altLang="en-US" sz="2400" dirty="0" smtClean="0">
                <a:latin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cs typeface="+mn-ea"/>
                <a:sym typeface="+mn-ea"/>
              </a:rPr>
              <a:t>right</a:t>
            </a:r>
            <a:r>
              <a:rPr lang="zh-CN" altLang="en-US" sz="2400" dirty="0" smtClean="0">
                <a:latin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cs typeface="+mn-ea"/>
                <a:sym typeface="+mn-ea"/>
              </a:rPr>
              <a:t>both</a:t>
            </a:r>
            <a:r>
              <a:rPr lang="zh-CN" altLang="en-US" sz="2400" dirty="0" smtClean="0">
                <a:latin typeface="+mn-ea"/>
                <a:cs typeface="+mn-ea"/>
                <a:sym typeface="+mn-ea"/>
              </a:rPr>
              <a:t>有什么区别？</a:t>
            </a:r>
            <a:endParaRPr lang="en-US" altLang="zh-CN" sz="2400" dirty="0" smtClean="0">
              <a:latin typeface="+mn-ea"/>
              <a:cs typeface="+mn-ea"/>
            </a:endParaRPr>
          </a:p>
          <a:p>
            <a:pPr lvl="2"/>
            <a:r>
              <a:rPr lang="zh-CN" altLang="en-US" sz="2400" dirty="0">
                <a:latin typeface="+mn-ea"/>
                <a:cs typeface="+mn-ea"/>
                <a:sym typeface="+mn-ea"/>
              </a:rPr>
              <a:t>解决父级边框塌陷</a:t>
            </a:r>
            <a:r>
              <a:rPr lang="zh-CN" altLang="en-US" sz="2400" dirty="0" smtClean="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latin typeface="+mn-ea"/>
                <a:cs typeface="+mn-ea"/>
                <a:sym typeface="+mn-ea"/>
              </a:rPr>
              <a:t>4</a:t>
            </a:r>
            <a:r>
              <a:rPr lang="zh-CN" altLang="en-US" sz="2400" dirty="0" smtClean="0">
                <a:latin typeface="+mn-ea"/>
                <a:cs typeface="+mn-ea"/>
                <a:sym typeface="+mn-ea"/>
              </a:rPr>
              <a:t>种方法分别是什么，各自的使用场景是什么</a:t>
            </a:r>
            <a:endParaRPr lang="en-US" altLang="zh-CN" sz="2400" dirty="0" smtClean="0">
              <a:latin typeface="+mn-ea"/>
              <a:cs typeface="+mn-ea"/>
            </a:endParaRPr>
          </a:p>
          <a:p>
            <a:pPr lvl="2"/>
            <a:endParaRPr lang="en-US" altLang="zh-CN" sz="2400" dirty="0">
              <a:latin typeface="+mn-ea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8707120" y="659765"/>
            <a:ext cx="1607185" cy="736600"/>
            <a:chOff x="0" y="600123"/>
            <a:chExt cx="1607604" cy="736273"/>
          </a:xfrm>
        </p:grpSpPr>
        <p:sp>
          <p:nvSpPr>
            <p:cNvPr id="19" name="TextBox 18"/>
            <p:cNvSpPr txBox="1"/>
            <p:nvPr/>
          </p:nvSpPr>
          <p:spPr>
            <a:xfrm>
              <a:off x="403330" y="620752"/>
              <a:ext cx="1204274" cy="39860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集中测试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0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L 形 14"/>
          <p:cNvSpPr/>
          <p:nvPr/>
        </p:nvSpPr>
        <p:spPr bwMode="auto">
          <a:xfrm rot="5400000">
            <a:off x="2814638" y="2012950"/>
            <a:ext cx="1489075" cy="2476500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6" name="L 形 15"/>
          <p:cNvSpPr/>
          <p:nvPr/>
        </p:nvSpPr>
        <p:spPr bwMode="auto">
          <a:xfrm rot="5400000">
            <a:off x="5384800" y="2014538"/>
            <a:ext cx="1489075" cy="2476500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7" name="L 形 16"/>
          <p:cNvSpPr/>
          <p:nvPr/>
        </p:nvSpPr>
        <p:spPr bwMode="auto">
          <a:xfrm rot="5400000">
            <a:off x="7972425" y="1998663"/>
            <a:ext cx="1489075" cy="2476500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任意多边形 17"/>
          <p:cNvSpPr/>
          <p:nvPr/>
        </p:nvSpPr>
        <p:spPr bwMode="auto">
          <a:xfrm>
            <a:off x="7650163" y="3155950"/>
            <a:ext cx="2235200" cy="1960563"/>
          </a:xfrm>
          <a:custGeom>
            <a:avLst/>
            <a:gdLst>
              <a:gd name="connsiteX0" fmla="*/ 0 w 2235441"/>
              <a:gd name="connsiteY0" fmla="*/ 0 h 1959495"/>
              <a:gd name="connsiteX1" fmla="*/ 2235441 w 2235441"/>
              <a:gd name="connsiteY1" fmla="*/ 0 h 1959495"/>
              <a:gd name="connsiteX2" fmla="*/ 2235441 w 2235441"/>
              <a:gd name="connsiteY2" fmla="*/ 1959495 h 1959495"/>
              <a:gd name="connsiteX3" fmla="*/ 0 w 2235441"/>
              <a:gd name="connsiteY3" fmla="*/ 1959495 h 1959495"/>
              <a:gd name="connsiteX4" fmla="*/ 0 w 2235441"/>
              <a:gd name="connsiteY4" fmla="*/ 0 h 195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441" h="1959495">
                <a:moveTo>
                  <a:pt x="0" y="0"/>
                </a:moveTo>
                <a:lnTo>
                  <a:pt x="2235441" y="0"/>
                </a:lnTo>
                <a:lnTo>
                  <a:pt x="2235441" y="1959495"/>
                </a:lnTo>
                <a:lnTo>
                  <a:pt x="0" y="195949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37160" tIns="137160" rIns="137160" bIns="137160" spcCol="1270"/>
          <a:lstStyle/>
          <a:p>
            <a:pPr marL="0" marR="0" lvl="0" indent="0" algn="l" defTabSz="1600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2755900" y="2155825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空标记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32413" y="2139950"/>
            <a:ext cx="12058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overflow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7988300" y="2136775"/>
            <a:ext cx="142176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after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伪对象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2550" y="2824163"/>
            <a:ext cx="2174875" cy="26765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在浮动元素之后添加空标记，并对该标记应用“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clear:both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”样式，可清除浮动。这个空标记可以为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&lt;div&gt;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&lt;p&gt;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&lt;hr /&gt;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等任何标记。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11763" y="2822575"/>
            <a:ext cx="2170113" cy="26765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overflow:hidden;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”样式，也可以清除浮动对该元素的影响，该方法弥补了空标记清除浮动的不足。</a:t>
            </a: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88275" y="2833688"/>
            <a:ext cx="2133600" cy="26765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使用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after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伪对象也可以清除浮动，但是该方法只适用于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IE8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及以上版本浏览器和其他非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IE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浏览器。</a:t>
            </a: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2193925" y="2165350"/>
            <a:ext cx="464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b="1" dirty="0">
              <a:solidFill>
                <a:srgbClr val="1369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4800600" y="2160588"/>
            <a:ext cx="464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b="1" dirty="0">
              <a:solidFill>
                <a:srgbClr val="1369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7518400" y="2146300"/>
            <a:ext cx="464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b="1" dirty="0">
              <a:solidFill>
                <a:srgbClr val="1369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4" grpId="0" bldLvl="0" animBg="1"/>
      <p:bldP spid="25" grpId="0" bldLvl="0" animBg="1"/>
      <p:bldP spid="26" grpId="0" bldLvl="0" animBg="1"/>
      <p:bldP spid="27" grpId="0"/>
      <p:bldP spid="29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604520" y="350520"/>
            <a:ext cx="7092315" cy="74739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解决父级边框塌陷的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4-1</a:t>
            </a:r>
            <a:endParaRPr lang="zh-CN" altLang="en-US" dirty="0" smtClean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clear</a:t>
            </a:r>
            <a:r>
              <a:rPr lang="zh-CN" altLang="zh-CN" dirty="0" smtClean="0"/>
              <a:t>属性</a:t>
            </a:r>
            <a:r>
              <a:rPr lang="zh-CN" altLang="en-US" dirty="0" smtClean="0"/>
              <a:t>可以</a:t>
            </a:r>
            <a:r>
              <a:rPr lang="zh-CN" altLang="zh-CN" dirty="0" smtClean="0"/>
              <a:t>清除浮动对</a:t>
            </a:r>
            <a:r>
              <a:rPr lang="zh-CN" altLang="zh-CN" dirty="0"/>
              <a:t>其他元素造成的</a:t>
            </a:r>
            <a:r>
              <a:rPr lang="zh-CN" altLang="zh-CN" dirty="0" smtClean="0"/>
              <a:t>影响</a:t>
            </a:r>
            <a:r>
              <a:rPr lang="zh-CN" altLang="en-US" dirty="0" smtClean="0"/>
              <a:t>，可是依然解决不了父级边框塌陷问题，怎么办</a:t>
            </a:r>
            <a:r>
              <a:rPr lang="zh-CN" altLang="en-US" dirty="0"/>
              <a:t>？</a:t>
            </a:r>
            <a:endParaRPr lang="en-US" altLang="zh-CN" dirty="0" smtClean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 smtClean="0"/>
              <a:t>div</a:t>
            </a:r>
            <a:endParaRPr lang="en-US" altLang="zh-CN" dirty="0" smtClean="0"/>
          </a:p>
          <a:p>
            <a:pPr lvl="1"/>
            <a:r>
              <a:rPr lang="zh-CN" altLang="zh-CN" dirty="0"/>
              <a:t>设置父元素的</a:t>
            </a:r>
            <a:r>
              <a:rPr lang="zh-CN" altLang="zh-CN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 smtClean="0"/>
              <a:t>属性</a:t>
            </a:r>
            <a:endParaRPr lang="en-US" altLang="zh-CN" dirty="0" smtClean="0"/>
          </a:p>
          <a:p>
            <a:pPr lvl="1"/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  <a:endParaRPr lang="zh-CN" altLang="en-US" dirty="0" smtClean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20056" y="2564904"/>
            <a:ext cx="8280400" cy="29686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&lt;div class="clear"&gt;&lt;/div&gt;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clear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{  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clear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: both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  margin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: 0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 padding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: 0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10242" name="Picture 2" descr="C:\Users\asus\Desktop\6.png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12640" y="3088640"/>
            <a:ext cx="5984240" cy="23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72"/>
          <p:cNvGrpSpPr/>
          <p:nvPr/>
        </p:nvGrpSpPr>
        <p:grpSpPr bwMode="auto">
          <a:xfrm>
            <a:off x="9314497" y="954569"/>
            <a:ext cx="979170" cy="422275"/>
            <a:chOff x="1000100" y="1173499"/>
            <a:chExt cx="979913" cy="422603"/>
          </a:xfrm>
        </p:grpSpPr>
        <p:pic>
          <p:nvPicPr>
            <p:cNvPr id="16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86067" y="1185256"/>
              <a:ext cx="693946" cy="39909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问题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" name="组合 18"/>
          <p:cNvGrpSpPr/>
          <p:nvPr/>
        </p:nvGrpSpPr>
        <p:grpSpPr bwMode="auto">
          <a:xfrm>
            <a:off x="2673372" y="6307455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3" name="圆角矩形 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5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4" action="ppaction://hlinkfile"/>
            </p:cNvPr>
            <p:cNvSpPr txBox="1"/>
            <p:nvPr/>
          </p:nvSpPr>
          <p:spPr bwMode="auto">
            <a:xfrm>
              <a:off x="3939392" y="5202150"/>
              <a:ext cx="4151659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6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：空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div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tooltip="" action="ppaction://hlinkfile"/>
                </a:rPr>
                <a:t>防止父级边框塌陷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713105" y="358140"/>
            <a:ext cx="6622415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解决父级边框塌陷的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4-2</a:t>
            </a:r>
            <a:endParaRPr lang="zh-CN" altLang="en-US" dirty="0" smtClean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设置父元素的</a:t>
            </a:r>
            <a:r>
              <a:rPr lang="zh-CN" altLang="zh-CN" dirty="0" smtClean="0"/>
              <a:t>高度</a:t>
            </a:r>
            <a:endParaRPr lang="en-US" altLang="zh-CN" dirty="0" smtClean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92064" y="1988840"/>
            <a:ext cx="8280400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height: 400px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r>
              <a:rPr lang="en-US" altLang="zh-CN" b="1" dirty="0" smtClean="0">
                <a:latin typeface="+mn-lt"/>
              </a:rPr>
              <a:t> border:1px </a:t>
            </a:r>
            <a:r>
              <a:rPr lang="en-US" altLang="zh-CN" b="1" dirty="0">
                <a:latin typeface="+mn-lt"/>
              </a:rPr>
              <a:t>#000 solid</a:t>
            </a:r>
            <a:r>
              <a:rPr lang="en-US" altLang="zh-CN" b="1" dirty="0" smtClean="0">
                <a:latin typeface="+mn-lt"/>
              </a:rPr>
              <a:t>; </a:t>
            </a:r>
            <a:r>
              <a:rPr lang="en-US" altLang="zh-CN" b="1" dirty="0">
                <a:latin typeface="+mn-lt"/>
              </a:rPr>
              <a:t>}</a:t>
            </a:r>
            <a:endParaRPr lang="en-US" altLang="zh-CN" b="1" dirty="0">
              <a:latin typeface="+mn-lt"/>
            </a:endParaRPr>
          </a:p>
        </p:txBody>
      </p:sp>
      <p:pic>
        <p:nvPicPr>
          <p:cNvPr id="11266" name="Picture 2" descr="C:\Users\asus\Desktop\7.png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77690" y="3046095"/>
            <a:ext cx="6196965" cy="27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8"/>
          <p:cNvGrpSpPr/>
          <p:nvPr/>
        </p:nvGrpSpPr>
        <p:grpSpPr bwMode="auto">
          <a:xfrm>
            <a:off x="2609872" y="610108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2" name="圆角矩形 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3" action="ppaction://hlinkfile"/>
            </p:cNvPr>
            <p:cNvSpPr txBox="1"/>
            <p:nvPr/>
          </p:nvSpPr>
          <p:spPr bwMode="auto">
            <a:xfrm>
              <a:off x="3791118" y="5202150"/>
              <a:ext cx="4448206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7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：父级设置高度防止边框塌陷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560705" y="439420"/>
            <a:ext cx="6747510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解决父级边框塌陷的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4-3</a:t>
            </a:r>
            <a:endParaRPr lang="zh-CN" altLang="en-US" dirty="0" smtClean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 smtClean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92064" y="1988840"/>
            <a:ext cx="8280400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overflow: hidden;</a:t>
            </a:r>
            <a:r>
              <a:rPr lang="en-US" altLang="zh-CN" b="1" dirty="0" smtClean="0">
                <a:latin typeface="+mn-lt"/>
              </a:rPr>
              <a:t>border:1px </a:t>
            </a:r>
            <a:r>
              <a:rPr lang="en-US" altLang="zh-CN" b="1" dirty="0">
                <a:latin typeface="+mn-lt"/>
              </a:rPr>
              <a:t>#000 solid</a:t>
            </a:r>
            <a:r>
              <a:rPr lang="en-US" altLang="zh-CN" b="1" dirty="0" smtClean="0">
                <a:latin typeface="+mn-lt"/>
              </a:rPr>
              <a:t>; </a:t>
            </a:r>
            <a:r>
              <a:rPr lang="en-US" altLang="zh-CN" b="1" dirty="0">
                <a:latin typeface="+mn-lt"/>
              </a:rPr>
              <a:t>}</a:t>
            </a:r>
            <a:endParaRPr lang="en-US" altLang="zh-CN" b="1" dirty="0">
              <a:latin typeface="+mn-lt"/>
            </a:endParaRPr>
          </a:p>
        </p:txBody>
      </p:sp>
      <p:pic>
        <p:nvPicPr>
          <p:cNvPr id="12290" name="Picture 2" descr="C:\Users\asus\Desktop\8.png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25670" y="3460750"/>
            <a:ext cx="5809615" cy="2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8"/>
          <p:cNvGrpSpPr/>
          <p:nvPr/>
        </p:nvGrpSpPr>
        <p:grpSpPr bwMode="auto">
          <a:xfrm>
            <a:off x="3061992" y="6247130"/>
            <a:ext cx="5541010" cy="430167"/>
            <a:chOff x="3143240" y="5141970"/>
            <a:chExt cx="5541048" cy="430170"/>
          </a:xfrm>
          <a:solidFill>
            <a:schemeClr val="tx1"/>
          </a:solidFill>
        </p:grpSpPr>
        <p:sp>
          <p:nvSpPr>
            <p:cNvPr id="2" name="圆角矩形 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 bwMode="auto">
            <a:xfrm>
              <a:off x="3714744" y="5141970"/>
              <a:ext cx="4969544" cy="412753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3" action="ppaction://hlinkfile"/>
            </p:cNvPr>
            <p:cNvSpPr txBox="1"/>
            <p:nvPr/>
          </p:nvSpPr>
          <p:spPr bwMode="auto">
            <a:xfrm>
              <a:off x="3436151" y="5188815"/>
              <a:ext cx="5178461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8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属性防止父级边框塌陷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"/>
          <p:cNvSpPr>
            <a:spLocks noChangeArrowheads="1"/>
          </p:cNvSpPr>
          <p:nvPr/>
        </p:nvSpPr>
        <p:spPr bwMode="auto">
          <a:xfrm>
            <a:off x="415925" y="492760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微软雅黑" panose="020B0503020204020204" charset="-122"/>
                <a:cs typeface="+mj-lt"/>
                <a:sym typeface="宋体" panose="02010600030101010101" pitchFamily="2" charset="-122"/>
              </a:rPr>
              <a:t>overflow</a:t>
            </a:r>
            <a:r>
              <a:rPr kumimoji="0" lang="zh-CN" altLang="en-US" sz="3200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微软雅黑" panose="020B0503020204020204" charset="-122"/>
                <a:cs typeface="+mj-lt"/>
                <a:sym typeface="宋体" panose="02010600030101010101" pitchFamily="2" charset="-122"/>
              </a:rPr>
              <a:t>属性</a:t>
            </a:r>
            <a:endParaRPr kumimoji="0" lang="zh-CN" altLang="en-US" sz="3200" i="0" u="none" strike="noStrike" kern="1200" cap="none" spc="0" normalizeH="0" baseline="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微软雅黑" panose="020B0503020204020204" charset="-122"/>
              <a:cs typeface="+mj-lt"/>
              <a:sym typeface="宋体" panose="02010600030101010101" pitchFamily="2" charset="-122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2371725" y="1400175"/>
            <a:ext cx="6942138" cy="506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overflow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可以解决</a:t>
            </a:r>
            <a:r>
              <a:rPr lang="zh-CN" altLang="en-US" b="1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溢出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问题，其基本语法格式如下：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 Box 8"/>
          <p:cNvSpPr txBox="1"/>
          <p:nvPr/>
        </p:nvSpPr>
        <p:spPr>
          <a:xfrm>
            <a:off x="2482850" y="2024063"/>
            <a:ext cx="7254875" cy="460375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rgbClr val="35D1CD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选择器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{overflow: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属性值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;}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86013" y="2670175"/>
            <a:ext cx="66214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overflow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的常用值有四个，具体如下表所示。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481263" y="3671888"/>
          <a:ext cx="7286625" cy="2295525"/>
        </p:xfrm>
        <a:graphic>
          <a:graphicData uri="http://schemas.openxmlformats.org/drawingml/2006/table">
            <a:tbl>
              <a:tblPr/>
              <a:tblGrid>
                <a:gridCol w="2096770"/>
                <a:gridCol w="5189855"/>
              </a:tblGrid>
              <a:tr h="466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属性值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描述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visible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内容不会被修剪，会呈现在元素框之外（默认值）</a:t>
                      </a: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1F9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hidden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溢出内容会被修剪，并且被修剪的内容是不可见的</a:t>
                      </a: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1F9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auto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在需要时产生滚动条，即自适应所要显示的内容</a:t>
                      </a: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1F9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scroll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溢出内容会被修剪，且浏览器会始终显示滚动条</a:t>
                      </a: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67" marR="685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1F9"/>
                    </a:solidFill>
                  </a:tcPr>
                </a:tc>
              </a:tr>
            </a:tbl>
          </a:graphicData>
        </a:graphic>
      </p:graphicFrame>
      <p:sp>
        <p:nvSpPr>
          <p:cNvPr id="15" name="下箭头 14"/>
          <p:cNvSpPr/>
          <p:nvPr/>
        </p:nvSpPr>
        <p:spPr>
          <a:xfrm>
            <a:off x="5988050" y="3154363"/>
            <a:ext cx="622300" cy="3857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18"/>
          <p:cNvGrpSpPr/>
          <p:nvPr/>
        </p:nvGrpSpPr>
        <p:grpSpPr bwMode="auto">
          <a:xfrm>
            <a:off x="3220742" y="6177915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6" name="圆角矩形 5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2" action="ppaction://hlinkfile"/>
            </p:cNvPr>
            <p:cNvSpPr txBox="1"/>
            <p:nvPr/>
          </p:nvSpPr>
          <p:spPr bwMode="auto">
            <a:xfrm>
              <a:off x="4391197" y="5202150"/>
              <a:ext cx="3248047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3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3" tooltip="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3" tooltip="" action="ppaction://hlinkfile"/>
                </a:rPr>
                <a:t>9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3" tooltip="" action="ppaction://hlinkfile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3" tooltip="" action="ppaction://hlinkfile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3" tooltip="" action="ppaction://hlinkfile"/>
                </a:rPr>
                <a:t>属性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  <p:bldP spid="13" grpId="0"/>
      <p:bldP spid="1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24180" y="258445"/>
            <a:ext cx="7697470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解决父级边框塌陷的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4-4</a:t>
            </a:r>
            <a:endParaRPr lang="zh-CN" altLang="en-US" dirty="0" smtClean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  <a:endParaRPr lang="en-US" altLang="zh-CN" dirty="0" smtClean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92064" y="1988840"/>
            <a:ext cx="8280400" cy="40481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father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class="clear"</a:t>
            </a:r>
            <a:r>
              <a:rPr lang="en-US" altLang="zh-CN" b="1" dirty="0">
                <a:latin typeface="+mn-lt"/>
              </a:rPr>
              <a:t>&gt;</a:t>
            </a:r>
            <a:endParaRPr lang="en-US" altLang="zh-CN" b="1" dirty="0"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clear:after</a:t>
            </a:r>
            <a:r>
              <a:rPr lang="en-US" altLang="zh-CN" b="1" dirty="0">
                <a:latin typeface="+mn-lt"/>
              </a:rPr>
              <a:t>{</a:t>
            </a:r>
            <a:endParaRPr lang="en-US" altLang="zh-CN" b="1" dirty="0"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content: ''; 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在</a:t>
            </a:r>
            <a:r>
              <a:rPr lang="en-US" altLang="zh-CN" b="1" dirty="0">
                <a:latin typeface="+mn-lt"/>
              </a:rPr>
              <a:t>clear</a:t>
            </a:r>
            <a:r>
              <a:rPr lang="zh-CN" altLang="en-US" b="1" dirty="0">
                <a:latin typeface="+mn-lt"/>
              </a:rPr>
              <a:t>类后面添加内容为空*</a:t>
            </a:r>
            <a:r>
              <a:rPr lang="en-US" altLang="zh-CN" b="1" dirty="0">
                <a:latin typeface="+mn-lt"/>
              </a:rPr>
              <a:t>/</a:t>
            </a:r>
            <a:endParaRPr lang="en-US" altLang="zh-CN" b="1" dirty="0"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display: block;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把添加的内容转化为块元素*</a:t>
            </a:r>
            <a:r>
              <a:rPr lang="en-US" altLang="zh-CN" b="1" dirty="0">
                <a:latin typeface="+mn-lt"/>
              </a:rPr>
              <a:t>/</a:t>
            </a:r>
            <a:endParaRPr lang="en-US" altLang="zh-CN" b="1" dirty="0"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clear: both;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清除这个元素两边的浮动*</a:t>
            </a:r>
            <a:r>
              <a:rPr lang="en-US" altLang="zh-CN" b="1" dirty="0">
                <a:latin typeface="+mn-lt"/>
              </a:rPr>
              <a:t>/</a:t>
            </a:r>
            <a:endParaRPr lang="en-US" altLang="zh-CN" b="1" dirty="0"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  <a:endParaRPr lang="en-US" altLang="zh-CN" b="1" dirty="0">
              <a:latin typeface="+mn-lt"/>
            </a:endParaRPr>
          </a:p>
        </p:txBody>
      </p:sp>
      <p:pic>
        <p:nvPicPr>
          <p:cNvPr id="13314" name="Picture 2" descr="C:\Users\asus\Desktop\9.png9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03395" y="2924175"/>
            <a:ext cx="5876290" cy="272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8"/>
          <p:cNvGrpSpPr/>
          <p:nvPr/>
        </p:nvGrpSpPr>
        <p:grpSpPr bwMode="auto">
          <a:xfrm>
            <a:off x="2628900" y="6177280"/>
            <a:ext cx="5691505" cy="524995"/>
            <a:chOff x="3143240" y="5126095"/>
            <a:chExt cx="5555464" cy="446045"/>
          </a:xfrm>
          <a:solidFill>
            <a:schemeClr val="tx1"/>
          </a:solidFill>
        </p:grpSpPr>
        <p:sp>
          <p:nvSpPr>
            <p:cNvPr id="2" name="圆角矩形 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 bwMode="auto">
            <a:xfrm>
              <a:off x="3714716" y="5126095"/>
              <a:ext cx="4983988" cy="428369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3" action="ppaction://hlinkfile"/>
            </p:cNvPr>
            <p:cNvSpPr txBox="1"/>
            <p:nvPr/>
          </p:nvSpPr>
          <p:spPr bwMode="auto">
            <a:xfrm>
              <a:off x="3547437" y="5210782"/>
              <a:ext cx="5052095" cy="286478"/>
            </a:xfrm>
            <a:prstGeom prst="rect">
              <a:avLst/>
            </a:prstGeom>
            <a:grpFill/>
            <a:effectLst/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10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父级加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after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tooltip="" action="ppaction://hlinkfile"/>
                </a:rPr>
                <a:t>伪类防止边框塌陷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64352" y="285728"/>
            <a:ext cx="1224260" cy="52322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清除浮动，防止父级边框塌陷的四种</a:t>
            </a:r>
            <a:r>
              <a:rPr lang="zh-CN" altLang="zh-CN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 smtClean="0"/>
              <a:t>div</a:t>
            </a:r>
            <a:endParaRPr lang="en-US" altLang="zh-CN" dirty="0"/>
          </a:p>
          <a:p>
            <a:pPr lvl="2"/>
            <a:r>
              <a:rPr lang="zh-CN" altLang="zh-CN" dirty="0" smtClean="0"/>
              <a:t>简单</a:t>
            </a:r>
            <a:r>
              <a:rPr lang="zh-CN" altLang="zh-CN" dirty="0"/>
              <a:t>，空</a:t>
            </a:r>
            <a:r>
              <a:rPr lang="en-US" altLang="zh-CN" dirty="0"/>
              <a:t>div</a:t>
            </a:r>
            <a:r>
              <a:rPr lang="zh-CN" altLang="zh-CN" dirty="0"/>
              <a:t>会造成</a:t>
            </a:r>
            <a:r>
              <a:rPr lang="en-US" altLang="zh-CN" dirty="0"/>
              <a:t>HTML</a:t>
            </a:r>
            <a:r>
              <a:rPr lang="zh-CN" altLang="zh-CN" dirty="0"/>
              <a:t>代码</a:t>
            </a:r>
            <a:r>
              <a:rPr lang="zh-CN" altLang="zh-CN" dirty="0" smtClean="0"/>
              <a:t>冗余</a:t>
            </a:r>
            <a:endParaRPr lang="zh-CN" altLang="zh-CN" dirty="0"/>
          </a:p>
          <a:p>
            <a:pPr lvl="1"/>
            <a:r>
              <a:rPr lang="zh-CN" altLang="zh-CN" dirty="0" smtClean="0"/>
              <a:t>设置</a:t>
            </a:r>
            <a:r>
              <a:rPr lang="zh-CN" altLang="zh-CN" dirty="0"/>
              <a:t>父元素的</a:t>
            </a:r>
            <a:r>
              <a:rPr lang="zh-CN" altLang="zh-CN" dirty="0" smtClean="0"/>
              <a:t>高度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简单</a:t>
            </a:r>
            <a:r>
              <a:rPr lang="zh-CN" altLang="zh-CN" dirty="0"/>
              <a:t>，元素固定高会</a:t>
            </a:r>
            <a:r>
              <a:rPr lang="zh-CN" altLang="zh-CN" dirty="0" smtClean="0"/>
              <a:t>降低扩展</a:t>
            </a:r>
            <a:r>
              <a:rPr lang="zh-CN" altLang="en-US" dirty="0" smtClean="0"/>
              <a:t>性</a:t>
            </a:r>
            <a:endParaRPr lang="zh-CN" altLang="zh-CN" dirty="0"/>
          </a:p>
          <a:p>
            <a:pPr lvl="1"/>
            <a:r>
              <a:rPr lang="zh-CN" altLang="zh-CN" dirty="0" smtClean="0"/>
              <a:t>父</a:t>
            </a:r>
            <a:r>
              <a:rPr lang="zh-CN" altLang="zh-CN" dirty="0"/>
              <a:t>级添加</a:t>
            </a:r>
            <a:r>
              <a:rPr lang="en-US" altLang="zh-CN" dirty="0"/>
              <a:t>overflow</a:t>
            </a:r>
            <a:r>
              <a:rPr lang="zh-CN" altLang="zh-CN" dirty="0" smtClean="0"/>
              <a:t>属性</a:t>
            </a:r>
            <a:endParaRPr lang="en-US" altLang="zh-CN" dirty="0"/>
          </a:p>
          <a:p>
            <a:pPr lvl="2"/>
            <a:r>
              <a:rPr lang="zh-CN" altLang="zh-CN" dirty="0" smtClean="0"/>
              <a:t>简单，下</a:t>
            </a:r>
            <a:r>
              <a:rPr lang="zh-CN" altLang="zh-CN" dirty="0"/>
              <a:t>拉列表框的场景不能</a:t>
            </a:r>
            <a:r>
              <a:rPr lang="zh-CN" altLang="zh-CN" dirty="0" smtClean="0"/>
              <a:t>用</a:t>
            </a:r>
            <a:endParaRPr lang="zh-CN" altLang="zh-CN" dirty="0"/>
          </a:p>
          <a:p>
            <a:pPr lvl="1"/>
            <a:r>
              <a:rPr lang="zh-CN" altLang="zh-CN" dirty="0" smtClean="0"/>
              <a:t>父</a:t>
            </a:r>
            <a:r>
              <a:rPr lang="zh-CN" altLang="zh-CN" dirty="0"/>
              <a:t>级添加伪类</a:t>
            </a:r>
            <a:r>
              <a:rPr lang="en-US" altLang="zh-CN" dirty="0" smtClean="0"/>
              <a:t>after</a:t>
            </a:r>
            <a:endParaRPr lang="en-US" altLang="zh-CN" dirty="0"/>
          </a:p>
          <a:p>
            <a:pPr lvl="2"/>
            <a:r>
              <a:rPr lang="zh-CN" altLang="zh-CN" dirty="0" smtClean="0"/>
              <a:t>写法</a:t>
            </a:r>
            <a:r>
              <a:rPr lang="zh-CN" altLang="zh-CN" dirty="0"/>
              <a:t>比上面稍微复杂一点，但是没有副作用，</a:t>
            </a:r>
            <a:r>
              <a:rPr lang="zh-CN" altLang="zh-CN" dirty="0">
                <a:solidFill>
                  <a:srgbClr val="FF0000"/>
                </a:solidFill>
              </a:rPr>
              <a:t>推荐使用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89255" y="294640"/>
            <a:ext cx="7668260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/>
              <a:t>制作京东登录</a:t>
            </a:r>
            <a:r>
              <a:rPr lang="zh-CN" altLang="en-US" dirty="0" smtClean="0"/>
              <a:t>页面</a:t>
            </a:r>
            <a:r>
              <a:rPr lang="en-US" altLang="zh-CN" dirty="0"/>
              <a:t>3</a:t>
            </a:r>
            <a:r>
              <a:rPr lang="en-US" altLang="zh-CN" dirty="0" smtClean="0"/>
              <a:t>-1</a:t>
            </a:r>
            <a:endParaRPr lang="en-US" altLang="zh-CN" dirty="0" smtClean="0"/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2075815" y="2316480"/>
            <a:ext cx="7892415" cy="3607435"/>
          </a:xfrm>
        </p:spPr>
        <p:txBody>
          <a:bodyPr/>
          <a:lstStyle/>
          <a:p>
            <a:r>
              <a:rPr lang="zh-CN" altLang="en-US" dirty="0" smtClean="0"/>
              <a:t>训练要点</a:t>
            </a:r>
            <a:endParaRPr lang="en-US" altLang="zh-CN" dirty="0" smtClean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header</a:t>
            </a:r>
            <a:r>
              <a:rPr lang="zh-CN" altLang="en-US" dirty="0"/>
              <a:t>、</a:t>
            </a:r>
            <a:r>
              <a:rPr lang="en-US" altLang="zh-CN" dirty="0"/>
              <a:t>article</a:t>
            </a:r>
            <a:r>
              <a:rPr lang="zh-CN" altLang="en-US" dirty="0"/>
              <a:t>、</a:t>
            </a:r>
            <a:r>
              <a:rPr lang="en-US" altLang="zh-CN" dirty="0" err="1"/>
              <a:t>nav</a:t>
            </a:r>
            <a:r>
              <a:rPr lang="zh-CN" altLang="en-US" dirty="0"/>
              <a:t>、</a:t>
            </a:r>
            <a:r>
              <a:rPr lang="en-US" altLang="zh-CN" dirty="0"/>
              <a:t>footer</a:t>
            </a:r>
            <a:r>
              <a:rPr lang="zh-CN" altLang="en-US" dirty="0"/>
              <a:t>等结构元素</a:t>
            </a:r>
            <a:r>
              <a:rPr lang="zh-CN" altLang="en-US" dirty="0" smtClean="0"/>
              <a:t>布局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/>
              <a:t>float</a:t>
            </a:r>
            <a:r>
              <a:rPr lang="zh-CN" altLang="en-US" dirty="0"/>
              <a:t>布局</a:t>
            </a:r>
            <a:r>
              <a:rPr lang="zh-CN" altLang="en-US" dirty="0" smtClean="0"/>
              <a:t>页面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/>
              <a:t>background</a:t>
            </a:r>
            <a:r>
              <a:rPr lang="zh-CN" altLang="en-US" dirty="0"/>
              <a:t>设置背景</a:t>
            </a:r>
            <a:r>
              <a:rPr lang="zh-CN" altLang="en-US" dirty="0" smtClean="0"/>
              <a:t>图像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/>
              <a:t>padding</a:t>
            </a:r>
            <a:r>
              <a:rPr lang="zh-CN" altLang="en-US" dirty="0"/>
              <a:t>和</a:t>
            </a:r>
            <a:r>
              <a:rPr lang="en-US" altLang="zh-CN" dirty="0"/>
              <a:t>margin</a:t>
            </a:r>
            <a:r>
              <a:rPr lang="zh-CN" altLang="en-US" dirty="0"/>
              <a:t>设置网页元素</a:t>
            </a:r>
            <a:r>
              <a:rPr lang="zh-CN" altLang="en-US" dirty="0" smtClean="0"/>
              <a:t>的内边</a:t>
            </a:r>
            <a:r>
              <a:rPr lang="zh-CN" altLang="en-US"/>
              <a:t>距</a:t>
            </a:r>
            <a:r>
              <a:rPr lang="zh-CN" altLang="en-US" smtClean="0"/>
              <a:t>和外边</a:t>
            </a:r>
            <a:r>
              <a:rPr lang="zh-CN" altLang="en-US" dirty="0" smtClean="0"/>
              <a:t>距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/>
              <a:t>clear</a:t>
            </a:r>
            <a:r>
              <a:rPr lang="zh-CN" altLang="en-US" dirty="0"/>
              <a:t>属性清除浮动</a:t>
            </a:r>
            <a:endParaRPr lang="zh-CN" altLang="en-US" dirty="0"/>
          </a:p>
          <a:p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450309" y="1616057"/>
            <a:ext cx="1102346" cy="500066"/>
            <a:chOff x="6072198" y="1142984"/>
            <a:chExt cx="1102346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669925" y="304165"/>
            <a:ext cx="7676515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/>
              <a:t>制作京东登录</a:t>
            </a:r>
            <a:r>
              <a:rPr lang="zh-CN" altLang="en-US" dirty="0" smtClean="0"/>
              <a:t>页面</a:t>
            </a:r>
            <a:r>
              <a:rPr lang="en-US" altLang="zh-CN" dirty="0" smtClean="0"/>
              <a:t>3-2</a:t>
            </a:r>
            <a:endParaRPr lang="en-US" altLang="zh-CN" dirty="0" smtClean="0"/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2294255" y="1357630"/>
            <a:ext cx="7604125" cy="4376420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页面宽度</a:t>
            </a:r>
            <a:r>
              <a:rPr lang="zh-CN" altLang="en-US" dirty="0"/>
              <a:t>为</a:t>
            </a:r>
            <a:r>
              <a:rPr lang="en-US" altLang="zh-CN" dirty="0"/>
              <a:t>990px</a:t>
            </a:r>
            <a:r>
              <a:rPr lang="zh-CN" altLang="en-US" dirty="0"/>
              <a:t>，水平居中</a:t>
            </a:r>
            <a:r>
              <a:rPr lang="zh-CN" altLang="en-US" dirty="0" smtClean="0"/>
              <a:t>显示</a:t>
            </a:r>
            <a:endParaRPr lang="zh-CN" altLang="en-US" dirty="0"/>
          </a:p>
          <a:p>
            <a:pPr lvl="1"/>
            <a:r>
              <a:rPr lang="zh-CN" altLang="en-US" dirty="0" smtClean="0"/>
              <a:t>头部</a:t>
            </a:r>
            <a:r>
              <a:rPr lang="en-US" altLang="zh-CN" dirty="0" smtClean="0"/>
              <a:t>logo</a:t>
            </a:r>
            <a:r>
              <a:rPr lang="zh-CN" altLang="en-US" dirty="0"/>
              <a:t>图和文字“欢迎登录”，使用浮动和盒子模型进行</a:t>
            </a:r>
            <a:r>
              <a:rPr lang="zh-CN" altLang="en-US" dirty="0" smtClean="0"/>
              <a:t>排版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表单元素布局京东会员登录小</a:t>
            </a:r>
            <a:r>
              <a:rPr lang="zh-CN" altLang="en-US" dirty="0" smtClean="0"/>
              <a:t>窗口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079469" y="1290937"/>
            <a:ext cx="1102346" cy="500066"/>
            <a:chOff x="6072198" y="1142984"/>
            <a:chExt cx="1102346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4667690" y="6309320"/>
            <a:ext cx="2714625" cy="428625"/>
            <a:chOff x="3143240" y="5143512"/>
            <a:chExt cx="2714644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3970969" y="5187962"/>
              <a:ext cx="1630691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讲解需求说明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5" name="Picture 2" descr="C:\Users\yaling.he\Desktop\Chapter07截图\Chapter07截图\Chapter07截图\图7.34  制作京东登录页面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3505046"/>
            <a:ext cx="4687549" cy="268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428625" y="285750"/>
            <a:ext cx="9483725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 smtClean="0"/>
              <a:t>3-3</a:t>
            </a:r>
            <a:endParaRPr lang="zh-CN" altLang="en-US" dirty="0" smtClean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dirty="0" smtClean="0"/>
              <a:t>实现思路</a:t>
            </a:r>
            <a:endParaRPr lang="en-US" altLang="zh-CN" dirty="0" smtClean="0"/>
          </a:p>
          <a:p>
            <a:pPr lvl="1"/>
            <a:r>
              <a:rPr lang="zh-CN" altLang="zh-CN" dirty="0"/>
              <a:t>中间主体部分的</a:t>
            </a:r>
            <a:r>
              <a:rPr lang="zh-CN" altLang="zh-CN" dirty="0" smtClean="0"/>
              <a:t>结构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中间部</a:t>
            </a:r>
            <a:r>
              <a:rPr lang="zh-CN" altLang="en-US" dirty="0"/>
              <a:t>分</a:t>
            </a:r>
            <a:r>
              <a:rPr lang="zh-CN" altLang="en-US" dirty="0" smtClean="0"/>
              <a:t>背景全</a:t>
            </a:r>
            <a:r>
              <a:rPr lang="zh-CN" altLang="en-US" dirty="0"/>
              <a:t>屏</a:t>
            </a:r>
            <a:r>
              <a:rPr lang="zh-CN" altLang="en-US" dirty="0" smtClean="0"/>
              <a:t>显示，内容部分宽度</a:t>
            </a:r>
            <a:r>
              <a:rPr lang="en-US" altLang="zh-CN" dirty="0" smtClean="0"/>
              <a:t>990px</a:t>
            </a:r>
            <a:r>
              <a:rPr lang="zh-CN" altLang="en-US" dirty="0"/>
              <a:t>且居中显示，</a:t>
            </a:r>
            <a:r>
              <a:rPr lang="en-US" altLang="zh-CN" dirty="0"/>
              <a:t>content</a:t>
            </a:r>
            <a:r>
              <a:rPr lang="zh-CN" altLang="en-US" dirty="0"/>
              <a:t>层用来设置红色背景颜色，</a:t>
            </a:r>
            <a:r>
              <a:rPr lang="en-US" altLang="zh-CN" dirty="0"/>
              <a:t>wrap</a:t>
            </a:r>
            <a:r>
              <a:rPr lang="zh-CN" altLang="en-US" dirty="0"/>
              <a:t>层用来设置宽度</a:t>
            </a:r>
            <a:r>
              <a:rPr lang="en-US" altLang="zh-CN" dirty="0"/>
              <a:t>990px</a:t>
            </a:r>
            <a:r>
              <a:rPr lang="zh-CN" altLang="en-US" dirty="0"/>
              <a:t>居中显示，</a:t>
            </a:r>
            <a:r>
              <a:rPr lang="en-US" altLang="zh-CN" dirty="0"/>
              <a:t>login-box</a:t>
            </a:r>
            <a:r>
              <a:rPr lang="zh-CN" altLang="en-US" dirty="0"/>
              <a:t>层用来设置大图背景，</a:t>
            </a:r>
            <a:r>
              <a:rPr lang="en-US" altLang="zh-CN" dirty="0"/>
              <a:t>login-form</a:t>
            </a:r>
            <a:r>
              <a:rPr lang="zh-CN" altLang="en-US" dirty="0"/>
              <a:t>用来设置表单登录的位置、宽度等</a:t>
            </a:r>
            <a:endParaRPr lang="en-US" altLang="zh-CN" dirty="0" smtClean="0"/>
          </a:p>
        </p:txBody>
      </p:sp>
      <p:grpSp>
        <p:nvGrpSpPr>
          <p:cNvPr id="23" name="组合 22"/>
          <p:cNvGrpSpPr/>
          <p:nvPr/>
        </p:nvGrpSpPr>
        <p:grpSpPr>
          <a:xfrm>
            <a:off x="1384180" y="1435082"/>
            <a:ext cx="1102346" cy="500066"/>
            <a:chOff x="6072198" y="1142984"/>
            <a:chExt cx="1102346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9" name="组合 17"/>
          <p:cNvGrpSpPr/>
          <p:nvPr/>
        </p:nvGrpSpPr>
        <p:grpSpPr bwMode="auto">
          <a:xfrm>
            <a:off x="5735960" y="6383337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3051940" y="2176197"/>
            <a:ext cx="6860484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&lt;article class="content"&gt;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&lt;div class="wrap"&gt;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&lt;div class="login-box"&gt;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&lt;div class="login-form"&gt;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&lt;h2&gt;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京东会员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立即注册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&lt;/a&gt;&lt;/h2&gt;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&lt;form action="" method="post" id="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loginForm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>
          <a:xfrm>
            <a:off x="528320" y="321945"/>
            <a:ext cx="3110865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本章任务</a:t>
            </a:r>
            <a:endParaRPr lang="zh-CN" altLang="en-US" dirty="0" smtClean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制作</a:t>
            </a:r>
            <a:r>
              <a:rPr lang="en-US" altLang="zh-CN" dirty="0"/>
              <a:t>QQ</a:t>
            </a:r>
            <a:r>
              <a:rPr lang="zh-CN" altLang="en-US" dirty="0"/>
              <a:t>会员页面导航</a:t>
            </a:r>
            <a:endParaRPr lang="zh-CN" altLang="en-US" dirty="0"/>
          </a:p>
          <a:p>
            <a:r>
              <a:rPr lang="zh-CN" altLang="en-US" dirty="0" smtClean="0"/>
              <a:t>制作</a:t>
            </a:r>
            <a:r>
              <a:rPr lang="zh-CN" altLang="en-US" dirty="0"/>
              <a:t>电视剧详情列表</a:t>
            </a:r>
            <a:endParaRPr lang="zh-CN" altLang="en-US" dirty="0"/>
          </a:p>
          <a:p>
            <a:r>
              <a:rPr lang="zh-CN" altLang="en-US" dirty="0" smtClean="0"/>
              <a:t>制作</a:t>
            </a:r>
            <a:r>
              <a:rPr lang="zh-CN" altLang="en-US" dirty="0"/>
              <a:t>京东商城登录页面</a:t>
            </a:r>
            <a:endParaRPr lang="zh-CN" altLang="en-US" dirty="0"/>
          </a:p>
          <a:p>
            <a:r>
              <a:rPr lang="zh-CN" altLang="en-US" dirty="0" smtClean="0"/>
              <a:t>制作</a:t>
            </a:r>
            <a:r>
              <a:rPr lang="zh-CN" altLang="en-US" dirty="0"/>
              <a:t>彩妆热卖产品列表</a:t>
            </a:r>
            <a:endParaRPr lang="zh-CN" altLang="en-US" dirty="0"/>
          </a:p>
        </p:txBody>
      </p:sp>
      <p:pic>
        <p:nvPicPr>
          <p:cNvPr id="1026" name="Picture 2" descr="C:\Users\yaling.he\Desktop\Chapter07截图\Chapter07截图\Chapter07截图\图7.9  QQ会员页面导航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25" y="1988840"/>
            <a:ext cx="7562174" cy="50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sus\Desktop\1-2.png1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4075" y="2554172"/>
            <a:ext cx="3725727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ling.he\Desktop\Chapter07截图\Chapter07截图\Chapter07截图\图7.34  制作京东登录页面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73" y="2862331"/>
            <a:ext cx="6197828" cy="354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ling.he\Desktop\Chapter07截图\Chapter07截图\Chapter07截图\图7.38  彩妆热卖产品列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222" y="3429000"/>
            <a:ext cx="3917100" cy="32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25" y="285750"/>
            <a:ext cx="3392488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190" y="421640"/>
            <a:ext cx="7020560" cy="52324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inline-block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的</a:t>
            </a:r>
            <a:r>
              <a:rPr lang="zh-CN" altLang="en-US" dirty="0"/>
              <a:t>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display:inline-block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让元素排在一行，并且支持宽度和高度，代码实现起来</a:t>
            </a:r>
            <a:r>
              <a:rPr lang="zh-CN" altLang="en-US" dirty="0" smtClean="0"/>
              <a:t>方便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位置</a:t>
            </a:r>
            <a:r>
              <a:rPr lang="zh-CN" altLang="zh-CN" dirty="0"/>
              <a:t>方向不可控制，会解析</a:t>
            </a:r>
            <a:r>
              <a:rPr lang="zh-CN" altLang="zh-CN" dirty="0" smtClean="0"/>
              <a:t>空格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IE </a:t>
            </a:r>
            <a:r>
              <a:rPr lang="en-US" altLang="zh-CN" dirty="0"/>
              <a:t>6</a:t>
            </a:r>
            <a:r>
              <a:rPr lang="zh-CN" altLang="zh-CN" dirty="0"/>
              <a:t>、</a:t>
            </a:r>
            <a:r>
              <a:rPr lang="en-US" altLang="zh-CN" dirty="0"/>
              <a:t>IE 7</a:t>
            </a:r>
            <a:r>
              <a:rPr lang="zh-CN" altLang="zh-CN" dirty="0" smtClean="0"/>
              <a:t>上不</a:t>
            </a:r>
            <a:r>
              <a:rPr lang="zh-CN" altLang="zh-CN" dirty="0"/>
              <a:t>支持</a:t>
            </a:r>
            <a:endParaRPr lang="en-US" altLang="zh-CN" dirty="0"/>
          </a:p>
          <a:p>
            <a:r>
              <a:rPr lang="en-US" altLang="zh-CN" dirty="0" smtClean="0"/>
              <a:t>float </a:t>
            </a:r>
            <a:endParaRPr lang="en-US" altLang="zh-CN" dirty="0" smtClean="0"/>
          </a:p>
          <a:p>
            <a:pPr lvl="1"/>
            <a:r>
              <a:rPr lang="zh-CN" altLang="en-US" dirty="0"/>
              <a:t>可以让元素排在一行并且支持宽度和高度，可以决定排列方向</a:t>
            </a:r>
            <a:endParaRPr lang="en-US" altLang="zh-CN" dirty="0"/>
          </a:p>
          <a:p>
            <a:pPr lvl="1"/>
            <a:r>
              <a:rPr lang="en-US" altLang="zh-CN" dirty="0" smtClean="0"/>
              <a:t>float </a:t>
            </a:r>
            <a:r>
              <a:rPr lang="zh-CN" altLang="zh-CN" dirty="0"/>
              <a:t>浮动以后元素脱离文档流，会对周围元素产生影响，必须在它的父级上添加清除浮动的样式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5362" name="Picture 2" descr="C:\Users\yaling.he\Desktop\Chapter07截图\Chapter07截图\Chapter07截图\图7.35  inline-block会解析空格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553" y="3429000"/>
            <a:ext cx="3340635" cy="302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9239250" y="274638"/>
            <a:ext cx="971550" cy="5826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总结</a:t>
            </a:r>
            <a:endParaRPr smtClean="0">
              <a:solidFill>
                <a:srgbClr val="121F55"/>
              </a:solidFill>
            </a:endParaRP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3677090" y="1399450"/>
            <a:ext cx="5014913" cy="470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zh-CN" altLang="en-US" sz="2000" b="1" dirty="0" smtClean="0">
                <a:ea typeface="微软雅黑" panose="020B0503020204020204" charset="-122"/>
                <a:cs typeface="Arial" panose="020B0604020202020204" pitchFamily="34" charset="0"/>
              </a:rPr>
              <a:t>网页布局</a:t>
            </a:r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display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属性</a:t>
            </a:r>
            <a:endParaRPr lang="en-US" altLang="zh-CN" sz="20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浮动属性</a:t>
            </a:r>
            <a:endParaRPr lang="en-US" altLang="zh-CN" sz="20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b="1" dirty="0" smtClean="0">
                <a:ea typeface="微软雅黑" panose="020B0503020204020204" charset="-122"/>
                <a:cs typeface="Arial" panose="020B0604020202020204" pitchFamily="34" charset="0"/>
              </a:rPr>
              <a:t>清除浮动</a:t>
            </a:r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nl-NL" altLang="zh-CN" sz="2000" b="1" dirty="0">
                <a:ea typeface="微软雅黑" panose="020B0503020204020204" charset="-122"/>
                <a:cs typeface="Arial" panose="020B0604020202020204" pitchFamily="34" charset="0"/>
              </a:rPr>
              <a:t>inline-block</a:t>
            </a:r>
            <a:r>
              <a:rPr lang="zh-CN" altLang="zh-CN" sz="2000" b="1" dirty="0">
                <a:ea typeface="微软雅黑" panose="020B0503020204020204" charset="-122"/>
                <a:cs typeface="Arial" panose="020B0604020202020204" pitchFamily="34" charset="0"/>
              </a:rPr>
              <a:t>和浮动</a:t>
            </a:r>
            <a:endParaRPr lang="zh-CN" altLang="en-US" sz="2000" b="1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0" name="AutoShape 3"/>
          <p:cNvSpPr/>
          <p:nvPr/>
        </p:nvSpPr>
        <p:spPr bwMode="auto">
          <a:xfrm>
            <a:off x="5159895" y="2101450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5028434" y="1205339"/>
            <a:ext cx="3770313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常见</a:t>
            </a:r>
            <a:r>
              <a:rPr lang="zh-CN" altLang="en-US" sz="1600" b="1" dirty="0">
                <a:ea typeface="微软雅黑" panose="020B0503020204020204" charset="-122"/>
                <a:cs typeface="Arial" panose="020B0604020202020204" pitchFamily="34" charset="0"/>
              </a:rPr>
              <a:t>的网页</a:t>
            </a:r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布局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charset="-122"/>
                <a:cs typeface="Arial" panose="020B0604020202020204" pitchFamily="34" charset="0"/>
              </a:rPr>
              <a:t>标准文档</a:t>
            </a:r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流</a:t>
            </a:r>
            <a:endParaRPr lang="en-US" altLang="zh-CN" sz="1600" b="1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2" name="TextBox 12"/>
          <p:cNvSpPr txBox="1">
            <a:spLocks noChangeArrowheads="1"/>
          </p:cNvSpPr>
          <p:nvPr/>
        </p:nvSpPr>
        <p:spPr bwMode="auto">
          <a:xfrm>
            <a:off x="5296819" y="2063750"/>
            <a:ext cx="20272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anose="020B0503020204020204" charset="-122"/>
                <a:cs typeface="Arial" panose="020B0604020202020204" pitchFamily="34" charset="0"/>
              </a:rPr>
              <a:t>b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lock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>
                <a:ea typeface="微软雅黑" panose="020B0503020204020204" charset="-122"/>
                <a:cs typeface="Arial" panose="020B0604020202020204" pitchFamily="34" charset="0"/>
              </a:rPr>
              <a:t>i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nline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>
                <a:ea typeface="微软雅黑" panose="020B0503020204020204" charset="-122"/>
                <a:cs typeface="Arial" panose="020B0604020202020204" pitchFamily="34" charset="0"/>
              </a:rPr>
              <a:t>i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nline-bloc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>
                <a:ea typeface="微软雅黑" panose="020B0503020204020204" charset="-122"/>
                <a:cs typeface="Arial" panose="020B0604020202020204" pitchFamily="34" charset="0"/>
              </a:rPr>
              <a:t>none</a:t>
            </a:r>
            <a:endParaRPr lang="zh-CN" altLang="en-US" sz="1600" b="1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3" name="AutoShape 3"/>
          <p:cNvSpPr/>
          <p:nvPr/>
        </p:nvSpPr>
        <p:spPr bwMode="auto">
          <a:xfrm>
            <a:off x="4935754" y="1320403"/>
            <a:ext cx="99110" cy="66843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1532818" y="3434816"/>
            <a:ext cx="18192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anose="020B0503020204020204" charset="-122"/>
                <a:cs typeface="Arial" panose="020B0604020202020204" pitchFamily="34" charset="0"/>
              </a:rPr>
              <a:t>浮动</a:t>
            </a:r>
            <a:endParaRPr lang="en-US" altLang="zh-CN" sz="2000" b="1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5" name="AutoShape 3"/>
          <p:cNvSpPr/>
          <p:nvPr/>
        </p:nvSpPr>
        <p:spPr bwMode="auto">
          <a:xfrm>
            <a:off x="3360738" y="1320403"/>
            <a:ext cx="503014" cy="4628877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4847126" y="3037554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971390" y="3071862"/>
            <a:ext cx="202723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左浮动 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left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charset="-122"/>
                <a:cs typeface="Arial" panose="020B0604020202020204" pitchFamily="34" charset="0"/>
              </a:rPr>
              <a:t>右</a:t>
            </a:r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浮动 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right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charset="-122"/>
                <a:cs typeface="Arial" panose="020B0604020202020204" pitchFamily="34" charset="0"/>
              </a:rPr>
              <a:t>不</a:t>
            </a:r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浮动 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none</a:t>
            </a:r>
            <a:endParaRPr lang="zh-CN" altLang="en-US" sz="1600" b="1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AutoShape 3"/>
          <p:cNvSpPr/>
          <p:nvPr/>
        </p:nvSpPr>
        <p:spPr bwMode="auto">
          <a:xfrm>
            <a:off x="4778664" y="4191644"/>
            <a:ext cx="157090" cy="118157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917065" y="4136790"/>
            <a:ext cx="2512857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anose="020B0503020204020204" charset="-122"/>
                <a:cs typeface="Arial" panose="020B0604020202020204" pitchFamily="34" charset="0"/>
              </a:rPr>
              <a:t>c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lear</a:t>
            </a:r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属性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charset="-122"/>
                <a:cs typeface="Arial" panose="020B0604020202020204" pitchFamily="34" charset="0"/>
              </a:rPr>
              <a:t>解决父级边框塌陷的方法</a:t>
            </a:r>
            <a:endParaRPr lang="zh-CN" altLang="en-US" sz="1600" b="1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7" name="AutoShape 3"/>
          <p:cNvSpPr/>
          <p:nvPr/>
        </p:nvSpPr>
        <p:spPr bwMode="auto">
          <a:xfrm>
            <a:off x="5935452" y="393305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6078304" y="3849330"/>
            <a:ext cx="37703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清除左边浮动 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left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清除右边浮动 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right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清除两侧浮动 </a:t>
            </a:r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both</a:t>
            </a:r>
            <a:endParaRPr lang="en-US" altLang="zh-CN" sz="16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不清除浮动    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none</a:t>
            </a:r>
            <a:endParaRPr lang="en-US" altLang="zh-CN" sz="1600" b="1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9" name="AutoShape 3"/>
          <p:cNvSpPr/>
          <p:nvPr/>
        </p:nvSpPr>
        <p:spPr bwMode="auto">
          <a:xfrm>
            <a:off x="7252630" y="487360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7429922" y="4797152"/>
            <a:ext cx="37703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charset="-122"/>
                <a:cs typeface="Arial" panose="020B0604020202020204" pitchFamily="34" charset="0"/>
              </a:rPr>
              <a:t>浮动元素后面加空</a:t>
            </a:r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div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设置父元素的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高度</a:t>
            </a:r>
            <a:endParaRPr lang="en-US" altLang="zh-CN" sz="16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父级添加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overflow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属性</a:t>
            </a:r>
            <a:endParaRPr lang="en-US" altLang="zh-CN" sz="16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父级添加伪类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after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4200"/>
            <a:ext cx="209169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课后作业</a:t>
            </a:r>
            <a:endParaRPr lang="en-US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zh-CN" altLang="en-US" dirty="0" smtClean="0"/>
          </a:p>
          <a:p>
            <a:pPr lvl="0"/>
            <a:r>
              <a:rPr lang="zh-CN" altLang="en-US" dirty="0" smtClean="0"/>
              <a:t>预习作业</a:t>
            </a:r>
            <a:endParaRPr lang="en-US" altLang="zh-CN" dirty="0" smtClean="0"/>
          </a:p>
          <a:p>
            <a:pPr lvl="1"/>
            <a:r>
              <a:rPr lang="zh-CN" altLang="en-US" dirty="0"/>
              <a:t>预习下一章学生用书，完成预习作业</a:t>
            </a:r>
            <a:endParaRPr lang="en-US" altLang="zh-CN" dirty="0"/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/>
              <a:t>CSS</a:t>
            </a:r>
            <a:r>
              <a:rPr lang="zh-CN" altLang="en-US" dirty="0"/>
              <a:t>中</a:t>
            </a:r>
            <a:r>
              <a:rPr lang="en-US" altLang="zh-CN" dirty="0"/>
              <a:t>position</a:t>
            </a:r>
            <a:r>
              <a:rPr lang="zh-CN" altLang="en-US" dirty="0"/>
              <a:t>属性值</a:t>
            </a:r>
            <a:r>
              <a:rPr lang="en-US" altLang="zh-CN" dirty="0"/>
              <a:t>absolute</a:t>
            </a:r>
            <a:r>
              <a:rPr lang="zh-CN" altLang="en-US" dirty="0"/>
              <a:t>表示什么定位？</a:t>
            </a:r>
            <a:endParaRPr lang="zh-CN" altLang="en-US" dirty="0"/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/>
              <a:t>CSS</a:t>
            </a:r>
            <a:r>
              <a:rPr lang="zh-CN" altLang="en-US" dirty="0"/>
              <a:t>中使用什么方式可以设置网页元素的透明度？</a:t>
            </a:r>
            <a:endParaRPr lang="zh-CN" altLang="en-US" dirty="0"/>
          </a:p>
          <a:p>
            <a:pPr lvl="2"/>
            <a:r>
              <a:rPr lang="zh-CN" altLang="en-US" dirty="0" smtClean="0"/>
              <a:t>在</a:t>
            </a:r>
            <a:r>
              <a:rPr lang="zh-CN" altLang="en-US" dirty="0"/>
              <a:t>网页中</a:t>
            </a:r>
            <a:r>
              <a:rPr lang="en-US" altLang="zh-CN" dirty="0"/>
              <a:t>z-index</a:t>
            </a:r>
            <a:r>
              <a:rPr lang="zh-CN" altLang="en-US" dirty="0"/>
              <a:t>对没有设置定位的网页元素有效</a:t>
            </a:r>
            <a:r>
              <a:rPr lang="zh-CN" altLang="en-US" dirty="0" smtClean="0"/>
              <a:t>吗？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描述不同定位在网页中的使用场景</a:t>
            </a:r>
            <a:endParaRPr lang="zh-CN" altLang="en-US" dirty="0"/>
          </a:p>
          <a:p>
            <a:pPr lvl="2"/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图片包含 就坐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-1"/>
            <a:ext cx="12213219" cy="6858001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005235" y="1841998"/>
            <a:ext cx="4491440" cy="1158009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b="1" kern="0" spc="3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Thanks</a:t>
            </a:r>
            <a:r>
              <a:rPr lang="zh-CN" altLang="en-US" sz="6000" b="1" kern="0" spc="3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！</a:t>
            </a:r>
            <a:endParaRPr lang="zh-CN" altLang="en-US" sz="6000" b="1" kern="0" spc="3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" name="直线连接符 2"/>
          <p:cNvCxnSpPr/>
          <p:nvPr>
            <p:custDataLst>
              <p:tags r:id="rId4"/>
            </p:custDataLst>
          </p:nvPr>
        </p:nvCxnSpPr>
        <p:spPr>
          <a:xfrm>
            <a:off x="7108878" y="1658521"/>
            <a:ext cx="427540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cxnSp>
        <p:nvCxnSpPr>
          <p:cNvPr id="8" name="直线连接符 7"/>
          <p:cNvCxnSpPr/>
          <p:nvPr>
            <p:custDataLst>
              <p:tags r:id="rId5"/>
            </p:custDataLst>
          </p:nvPr>
        </p:nvCxnSpPr>
        <p:spPr>
          <a:xfrm>
            <a:off x="7108878" y="3144089"/>
            <a:ext cx="427540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9" name="Freeform 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7108878" y="1365094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rgbClr val="2196F3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Freeform 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10800000">
            <a:off x="10926166" y="2997181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rgbClr val="2196F3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本章目标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>
                <a:sym typeface="+mn-ea"/>
              </a:rPr>
              <a:t>会使用</a:t>
            </a:r>
            <a:r>
              <a:rPr lang="en-US" altLang="zh-CN" dirty="0">
                <a:sym typeface="+mn-ea"/>
              </a:rPr>
              <a:t>display</a:t>
            </a:r>
            <a:r>
              <a:rPr lang="zh-CN" altLang="en-US" dirty="0">
                <a:sym typeface="+mn-ea"/>
              </a:rPr>
              <a:t>属性排版网页元素</a:t>
            </a:r>
            <a:endParaRPr lang="zh-CN" altLang="en-US" dirty="0"/>
          </a:p>
          <a:p>
            <a:pPr lvl="0"/>
            <a:r>
              <a:rPr lang="zh-CN" altLang="en-US" dirty="0" smtClean="0">
                <a:sym typeface="+mn-ea"/>
              </a:rPr>
              <a:t>会</a:t>
            </a:r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float</a:t>
            </a:r>
            <a:r>
              <a:rPr lang="zh-CN" altLang="en-US" dirty="0">
                <a:sym typeface="+mn-ea"/>
              </a:rPr>
              <a:t>属性排版网页元素</a:t>
            </a:r>
            <a:endParaRPr lang="zh-CN" altLang="en-US" dirty="0"/>
          </a:p>
          <a:p>
            <a:pPr lvl="0"/>
            <a:r>
              <a:rPr lang="zh-CN" altLang="en-US" dirty="0" smtClean="0">
                <a:sym typeface="+mn-ea"/>
              </a:rPr>
              <a:t>会</a:t>
            </a:r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float</a:t>
            </a:r>
            <a:r>
              <a:rPr lang="zh-CN" altLang="en-US" dirty="0">
                <a:sym typeface="+mn-ea"/>
              </a:rPr>
              <a:t>属性创建横向多列布局</a:t>
            </a:r>
            <a:endParaRPr lang="zh-CN" altLang="en-US" dirty="0"/>
          </a:p>
          <a:p>
            <a:pPr lvl="0"/>
            <a:r>
              <a:rPr lang="zh-CN" altLang="en-US" dirty="0" smtClean="0">
                <a:sym typeface="+mn-ea"/>
              </a:rPr>
              <a:t>会</a:t>
            </a:r>
            <a:r>
              <a:rPr lang="zh-CN" altLang="en-US" dirty="0">
                <a:sym typeface="+mn-ea"/>
              </a:rPr>
              <a:t>使用四种防止父级边框塌陷的清除浮动的方法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>
          <a:xfrm>
            <a:off x="471805" y="274320"/>
            <a:ext cx="3844925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常见网页布局</a:t>
            </a:r>
            <a:endParaRPr lang="zh-CN" altLang="en-US" dirty="0" smtClean="0"/>
          </a:p>
        </p:txBody>
      </p:sp>
      <p:pic>
        <p:nvPicPr>
          <p:cNvPr id="18" name="内容占位符 17" descr="7－4.JP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3927" y="1082698"/>
            <a:ext cx="6043775" cy="5370043"/>
          </a:xfrm>
        </p:spPr>
      </p:pic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095472" y="1928802"/>
            <a:ext cx="6072230" cy="40005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095472" y="1071546"/>
            <a:ext cx="6072230" cy="78581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2095472" y="6000768"/>
            <a:ext cx="6072230" cy="500066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9" name="线形标注 1 28"/>
          <p:cNvSpPr/>
          <p:nvPr/>
        </p:nvSpPr>
        <p:spPr bwMode="auto">
          <a:xfrm flipH="1">
            <a:off x="8810644" y="1071546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" name="线形标注 1 29"/>
          <p:cNvSpPr/>
          <p:nvPr/>
        </p:nvSpPr>
        <p:spPr bwMode="auto">
          <a:xfrm flipH="1">
            <a:off x="8810644" y="3071810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主体内容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1" name="线形标注 1 30"/>
          <p:cNvSpPr/>
          <p:nvPr/>
        </p:nvSpPr>
        <p:spPr bwMode="auto">
          <a:xfrm flipH="1">
            <a:off x="8810644" y="5857892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2" name="图片 31" descr="7－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04" y="1061239"/>
            <a:ext cx="6027592" cy="5500726"/>
          </a:xfrm>
          <a:prstGeom prst="rect">
            <a:avLst/>
          </a:prstGeom>
        </p:spPr>
      </p:pic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2688066" y="1065576"/>
            <a:ext cx="6072230" cy="1285884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688066" y="2422898"/>
            <a:ext cx="1143008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3902512" y="2422898"/>
            <a:ext cx="4857784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2688066" y="6137674"/>
            <a:ext cx="6072230" cy="4286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7" name="线形标注 1 36"/>
          <p:cNvSpPr/>
          <p:nvPr/>
        </p:nvSpPr>
        <p:spPr bwMode="auto">
          <a:xfrm flipH="1">
            <a:off x="9239272" y="107154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8" name="线形标注 1 37"/>
          <p:cNvSpPr/>
          <p:nvPr/>
        </p:nvSpPr>
        <p:spPr bwMode="auto">
          <a:xfrm flipH="1">
            <a:off x="1595406" y="2000240"/>
            <a:ext cx="857288" cy="642942"/>
          </a:xfrm>
          <a:prstGeom prst="borderCallout1">
            <a:avLst>
              <a:gd name="adj1" fmla="val 50602"/>
              <a:gd name="adj2" fmla="val 230"/>
              <a:gd name="adj3" fmla="val 139908"/>
              <a:gd name="adj4" fmla="val -2374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左侧</a:t>
            </a:r>
            <a:endParaRPr lang="en-US" altLang="zh-CN" b="1" kern="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链接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线形标注 1 38"/>
          <p:cNvSpPr/>
          <p:nvPr/>
        </p:nvSpPr>
        <p:spPr bwMode="auto">
          <a:xfrm flipH="1">
            <a:off x="9239272" y="250030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右侧内容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线形标注 1 39"/>
          <p:cNvSpPr/>
          <p:nvPr/>
        </p:nvSpPr>
        <p:spPr bwMode="auto">
          <a:xfrm flipH="1">
            <a:off x="9239272" y="5786454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线形标注 1 19"/>
          <p:cNvSpPr/>
          <p:nvPr/>
        </p:nvSpPr>
        <p:spPr bwMode="auto">
          <a:xfrm flipH="1">
            <a:off x="4238612" y="214290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1-3-1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线形标注 1 20"/>
          <p:cNvSpPr/>
          <p:nvPr/>
        </p:nvSpPr>
        <p:spPr bwMode="auto">
          <a:xfrm flipH="1">
            <a:off x="5524496" y="71414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1-2-1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7" grpId="1" bldLvl="0" animBg="1"/>
      <p:bldP spid="26" grpId="0" bldLvl="0" animBg="1"/>
      <p:bldP spid="26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20" grpId="0" bldLvl="0" animBg="1"/>
      <p:bldP spid="20" grpId="1" bldLvl="0" animBg="1"/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262890" y="127635"/>
            <a:ext cx="4244975" cy="67500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标准文档流</a:t>
            </a:r>
            <a:r>
              <a:rPr lang="en-US" altLang="zh-CN" dirty="0" smtClean="0"/>
              <a:t>2-1</a:t>
            </a:r>
            <a:endParaRPr lang="zh-CN" altLang="en-US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1026" name="Picture 2" descr="C:\Users\yaling.he\Desktop\Chapter07截图\Chapter07截图\Chapter07截图\图7.2  三栏布局页面.bm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926" y="1951229"/>
            <a:ext cx="5184576" cy="42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7截图\Chapter07截图\Chapter07截图\图7.3  没有排版的页面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879933"/>
            <a:ext cx="3470792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线形标注 1 21"/>
          <p:cNvSpPr/>
          <p:nvPr/>
        </p:nvSpPr>
        <p:spPr bwMode="auto">
          <a:xfrm flipH="1">
            <a:off x="3503712" y="802895"/>
            <a:ext cx="941534" cy="642942"/>
          </a:xfrm>
          <a:prstGeom prst="borderCallout1">
            <a:avLst>
              <a:gd name="adj1" fmla="val 186431"/>
              <a:gd name="adj2" fmla="val 45114"/>
              <a:gd name="adj3" fmla="val 92480"/>
              <a:gd name="adj4" fmla="val 5344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排版后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线形标注 1 22"/>
          <p:cNvSpPr/>
          <p:nvPr/>
        </p:nvSpPr>
        <p:spPr bwMode="auto">
          <a:xfrm flipH="1">
            <a:off x="8230106" y="2636912"/>
            <a:ext cx="1055484" cy="642942"/>
          </a:xfrm>
          <a:prstGeom prst="borderCallout1">
            <a:avLst>
              <a:gd name="adj1" fmla="val 65640"/>
              <a:gd name="adj2" fmla="val 164928"/>
              <a:gd name="adj3" fmla="val 51567"/>
              <a:gd name="adj4" fmla="val 9825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未排版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线形标注 1 24"/>
          <p:cNvSpPr/>
          <p:nvPr/>
        </p:nvSpPr>
        <p:spPr bwMode="auto">
          <a:xfrm flipH="1">
            <a:off x="8163411" y="3429000"/>
            <a:ext cx="2085566" cy="2554296"/>
          </a:xfrm>
          <a:prstGeom prst="borderCallout1">
            <a:avLst>
              <a:gd name="adj1" fmla="val 46158"/>
              <a:gd name="adj2" fmla="val 103560"/>
              <a:gd name="adj3" fmla="val -10321"/>
              <a:gd name="adj4" fmla="val 12833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rgbClr val="FF0000"/>
                </a:solidFill>
                <a:latin typeface="+mn-ea"/>
                <a:ea typeface="+mn-ea"/>
              </a:rPr>
              <a:t>标准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文档</a:t>
            </a:r>
            <a:r>
              <a:rPr lang="zh-CN" altLang="en-US" b="1" kern="0" dirty="0" smtClean="0">
                <a:solidFill>
                  <a:srgbClr val="FF0000"/>
                </a:solidFill>
                <a:latin typeface="+mn-ea"/>
                <a:ea typeface="+mn-ea"/>
              </a:rPr>
              <a:t>流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：指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元素根据块元素或行内元素的特性按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从上到下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从左到右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的方式自然排列。这也是元素默认的排列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方式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387985" y="440690"/>
            <a:ext cx="4110355" cy="6477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标准文档流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标准文档流组成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块级元素（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&lt;h1&gt;…&lt;h6&gt;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&lt;p&gt;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&lt;div&gt;</a:t>
            </a:r>
            <a:r>
              <a:rPr lang="zh-CN" altLang="en-US" dirty="0" smtClean="0"/>
              <a:t>、列表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内联元素（</a:t>
            </a:r>
            <a:r>
              <a:rPr lang="en-US" altLang="zh-CN" dirty="0" smtClean="0"/>
              <a:t>inline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&lt;span&gt;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&lt;a&gt;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/&gt;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&lt;strong&gt;...</a:t>
            </a:r>
            <a:endParaRPr lang="zh-CN" altLang="en-US" dirty="0" smtClean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696983" y="4286927"/>
            <a:ext cx="836296" cy="398780"/>
            <a:chOff x="3786182" y="3143913"/>
            <a:chExt cx="836296" cy="398780"/>
          </a:xfrm>
        </p:grpSpPr>
        <p:sp>
          <p:nvSpPr>
            <p:cNvPr id="28" name="TextBox 27"/>
            <p:cNvSpPr txBox="1"/>
            <p:nvPr/>
          </p:nvSpPr>
          <p:spPr>
            <a:xfrm>
              <a:off x="3929058" y="3143913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经验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29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9" name="组合 8"/>
          <p:cNvGrpSpPr/>
          <p:nvPr/>
        </p:nvGrpSpPr>
        <p:grpSpPr>
          <a:xfrm>
            <a:off x="2738414" y="4606147"/>
            <a:ext cx="6143668" cy="1323183"/>
            <a:chOff x="1214414" y="4606147"/>
            <a:chExt cx="6143668" cy="1323183"/>
          </a:xfrm>
        </p:grpSpPr>
        <p:sp>
          <p:nvSpPr>
            <p:cNvPr id="26" name="AutoShape 4"/>
            <p:cNvSpPr>
              <a:spLocks noChangeArrowheads="1"/>
            </p:cNvSpPr>
            <p:nvPr/>
          </p:nvSpPr>
          <p:spPr bwMode="auto">
            <a:xfrm>
              <a:off x="1214414" y="4786328"/>
              <a:ext cx="6143668" cy="1143002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内联标签可以包含于块级标签中，成为它的子元素，而反过来则不成立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gray">
            <a:xfrm>
              <a:off x="7000894" y="460614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charset="-122"/>
                  <a:ea typeface="微软雅黑" panose="020B0503020204020204" charset="-122"/>
                </a:rPr>
                <a:t>!</a:t>
              </a:r>
              <a:endParaRPr lang="en-US" altLang="zh-CN" sz="2000" b="1">
                <a:solidFill>
                  <a:srgbClr val="0C83B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2" name="矩形 23"/>
          <p:cNvSpPr/>
          <p:nvPr/>
        </p:nvSpPr>
        <p:spPr>
          <a:xfrm>
            <a:off x="473075" y="728663"/>
            <a:ext cx="60071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元素的类型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1613" y="1949450"/>
            <a:ext cx="6929437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标记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被定义成了不同的类型，一般分为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块标记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行内标记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，也称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块元素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行内元素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3333750" y="4722813"/>
            <a:ext cx="5780088" cy="1541463"/>
          </a:xfrm>
          <a:custGeom>
            <a:avLst/>
            <a:gdLst>
              <a:gd name="connsiteX0" fmla="*/ 0 w 4101981"/>
              <a:gd name="connsiteY0" fmla="*/ 256786 h 1540685"/>
              <a:gd name="connsiteX1" fmla="*/ 256786 w 4101981"/>
              <a:gd name="connsiteY1" fmla="*/ 0 h 1540685"/>
              <a:gd name="connsiteX2" fmla="*/ 3845195 w 4101981"/>
              <a:gd name="connsiteY2" fmla="*/ 0 h 1540685"/>
              <a:gd name="connsiteX3" fmla="*/ 4101981 w 4101981"/>
              <a:gd name="connsiteY3" fmla="*/ 256786 h 1540685"/>
              <a:gd name="connsiteX4" fmla="*/ 4101981 w 4101981"/>
              <a:gd name="connsiteY4" fmla="*/ 1283899 h 1540685"/>
              <a:gd name="connsiteX5" fmla="*/ 3845195 w 4101981"/>
              <a:gd name="connsiteY5" fmla="*/ 1540685 h 1540685"/>
              <a:gd name="connsiteX6" fmla="*/ 256786 w 4101981"/>
              <a:gd name="connsiteY6" fmla="*/ 1540685 h 1540685"/>
              <a:gd name="connsiteX7" fmla="*/ 0 w 4101981"/>
              <a:gd name="connsiteY7" fmla="*/ 1283899 h 1540685"/>
              <a:gd name="connsiteX8" fmla="*/ 0 w 4101981"/>
              <a:gd name="connsiteY8" fmla="*/ 256786 h 154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1981" h="1540685">
                <a:moveTo>
                  <a:pt x="0" y="256786"/>
                </a:moveTo>
                <a:cubicBezTo>
                  <a:pt x="0" y="114967"/>
                  <a:pt x="114967" y="0"/>
                  <a:pt x="256786" y="0"/>
                </a:cubicBezTo>
                <a:lnTo>
                  <a:pt x="3845195" y="0"/>
                </a:lnTo>
                <a:cubicBezTo>
                  <a:pt x="3987014" y="0"/>
                  <a:pt x="4101981" y="114967"/>
                  <a:pt x="4101981" y="256786"/>
                </a:cubicBezTo>
                <a:lnTo>
                  <a:pt x="4101981" y="1283899"/>
                </a:lnTo>
                <a:cubicBezTo>
                  <a:pt x="4101981" y="1425718"/>
                  <a:pt x="3987014" y="1540685"/>
                  <a:pt x="3845195" y="1540685"/>
                </a:cubicBezTo>
                <a:lnTo>
                  <a:pt x="256786" y="1540685"/>
                </a:lnTo>
                <a:cubicBezTo>
                  <a:pt x="114967" y="1540685"/>
                  <a:pt x="0" y="1425718"/>
                  <a:pt x="0" y="1283899"/>
                </a:cubicBezTo>
                <a:lnTo>
                  <a:pt x="0" y="256786"/>
                </a:lnTo>
                <a:close/>
              </a:path>
            </a:pathLst>
          </a:custGeom>
          <a:solidFill>
            <a:srgbClr val="ECF9F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537795" tIns="136170" rIns="136170" bIns="136170" spcCol="1270" anchor="ctr"/>
          <a:lstStyle/>
          <a:p>
            <a:pPr marL="0" marR="0" lvl="0" indent="0" algn="l" defTabSz="711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3430588" y="3008313"/>
            <a:ext cx="5683250" cy="1538288"/>
          </a:xfrm>
          <a:custGeom>
            <a:avLst/>
            <a:gdLst>
              <a:gd name="connsiteX0" fmla="*/ 0 w 4084519"/>
              <a:gd name="connsiteY0" fmla="*/ 261732 h 1570358"/>
              <a:gd name="connsiteX1" fmla="*/ 261732 w 4084519"/>
              <a:gd name="connsiteY1" fmla="*/ 0 h 1570358"/>
              <a:gd name="connsiteX2" fmla="*/ 3822787 w 4084519"/>
              <a:gd name="connsiteY2" fmla="*/ 0 h 1570358"/>
              <a:gd name="connsiteX3" fmla="*/ 4084519 w 4084519"/>
              <a:gd name="connsiteY3" fmla="*/ 261732 h 1570358"/>
              <a:gd name="connsiteX4" fmla="*/ 4084519 w 4084519"/>
              <a:gd name="connsiteY4" fmla="*/ 1308626 h 1570358"/>
              <a:gd name="connsiteX5" fmla="*/ 3822787 w 4084519"/>
              <a:gd name="connsiteY5" fmla="*/ 1570358 h 1570358"/>
              <a:gd name="connsiteX6" fmla="*/ 261732 w 4084519"/>
              <a:gd name="connsiteY6" fmla="*/ 1570358 h 1570358"/>
              <a:gd name="connsiteX7" fmla="*/ 0 w 4084519"/>
              <a:gd name="connsiteY7" fmla="*/ 1308626 h 1570358"/>
              <a:gd name="connsiteX8" fmla="*/ 0 w 4084519"/>
              <a:gd name="connsiteY8" fmla="*/ 261732 h 157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4519" h="1570358">
                <a:moveTo>
                  <a:pt x="0" y="261732"/>
                </a:moveTo>
                <a:cubicBezTo>
                  <a:pt x="0" y="117181"/>
                  <a:pt x="117181" y="0"/>
                  <a:pt x="261732" y="0"/>
                </a:cubicBezTo>
                <a:lnTo>
                  <a:pt x="3822787" y="0"/>
                </a:lnTo>
                <a:cubicBezTo>
                  <a:pt x="3967338" y="0"/>
                  <a:pt x="4084519" y="117181"/>
                  <a:pt x="4084519" y="261732"/>
                </a:cubicBezTo>
                <a:lnTo>
                  <a:pt x="4084519" y="1308626"/>
                </a:lnTo>
                <a:cubicBezTo>
                  <a:pt x="4084519" y="1453177"/>
                  <a:pt x="3967338" y="1570358"/>
                  <a:pt x="3822787" y="1570358"/>
                </a:cubicBezTo>
                <a:lnTo>
                  <a:pt x="261732" y="1570358"/>
                </a:lnTo>
                <a:cubicBezTo>
                  <a:pt x="117181" y="1570358"/>
                  <a:pt x="0" y="1453177"/>
                  <a:pt x="0" y="1308626"/>
                </a:cubicBezTo>
                <a:lnTo>
                  <a:pt x="0" y="261732"/>
                </a:lnTo>
                <a:close/>
              </a:path>
            </a:pathLst>
          </a:custGeom>
          <a:solidFill>
            <a:srgbClr val="ECF9F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539244" tIns="137619" rIns="137619" bIns="137619" spcCol="1270" anchor="ctr"/>
          <a:lstStyle/>
          <a:p>
            <a:pPr marL="0" marR="0" lvl="0" indent="0" algn="l" defTabSz="711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284663" y="3187700"/>
            <a:ext cx="4994275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在页面中以</a:t>
            </a:r>
            <a:r>
              <a:rPr lang="zh-CN" altLang="en-US" sz="16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区域块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的形式出现。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每个块元素通常都会</a:t>
            </a:r>
            <a:r>
              <a:rPr lang="zh-CN" altLang="en-US" sz="16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独自占据一整行或多整行。</a:t>
            </a:r>
            <a:endParaRPr lang="en-US" altLang="zh-CN" sz="1600" dirty="0">
              <a:solidFill>
                <a:srgbClr val="1369B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可以对其设置</a:t>
            </a:r>
            <a:r>
              <a:rPr lang="zh-CN" altLang="en-US" sz="16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宽度、高度、对齐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等属性。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98950" y="4916488"/>
            <a:ext cx="4875213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不占有</a:t>
            </a:r>
            <a:r>
              <a:rPr lang="zh-CN" altLang="en-US" sz="16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独立的区域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仅仅靠自身的</a:t>
            </a:r>
            <a:r>
              <a:rPr lang="zh-CN" altLang="en-US" sz="16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字体大小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16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图像尺寸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来支撑结构。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一般不可以设置</a:t>
            </a:r>
            <a:r>
              <a:rPr lang="zh-CN" altLang="en-US" sz="16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宽度、高度、对齐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等属性。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713543" y="3009117"/>
            <a:ext cx="1526281" cy="1526179"/>
            <a:chOff x="1968723" y="2765646"/>
            <a:chExt cx="1526281" cy="1526179"/>
          </a:xfrm>
          <a:solidFill>
            <a:srgbClr val="8FE2FF"/>
          </a:solidFill>
        </p:grpSpPr>
        <p:sp>
          <p:nvSpPr>
            <p:cNvPr id="35" name="椭圆 34"/>
            <p:cNvSpPr/>
            <p:nvPr/>
          </p:nvSpPr>
          <p:spPr>
            <a:xfrm>
              <a:off x="1968723" y="2765646"/>
              <a:ext cx="1526281" cy="1526179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/>
            <p:cNvSpPr txBox="1"/>
            <p:nvPr/>
          </p:nvSpPr>
          <p:spPr>
            <a:xfrm>
              <a:off x="2161637" y="3275324"/>
              <a:ext cx="1286932" cy="46037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块元素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46205" y="4697324"/>
            <a:ext cx="1594281" cy="1552725"/>
            <a:chOff x="1139385" y="4453853"/>
            <a:chExt cx="1594281" cy="1552725"/>
          </a:xfrm>
          <a:solidFill>
            <a:srgbClr val="8FE2FF"/>
          </a:solidFill>
        </p:grpSpPr>
        <p:sp>
          <p:nvSpPr>
            <p:cNvPr id="38" name="椭圆 37"/>
            <p:cNvSpPr/>
            <p:nvPr/>
          </p:nvSpPr>
          <p:spPr>
            <a:xfrm>
              <a:off x="1139385" y="4453853"/>
              <a:ext cx="1552828" cy="15527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TextBox 38"/>
            <p:cNvSpPr txBox="1"/>
            <p:nvPr/>
          </p:nvSpPr>
          <p:spPr>
            <a:xfrm>
              <a:off x="1198830" y="4991183"/>
              <a:ext cx="1534836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行内元素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2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2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15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>
                                            <p:txEl>
                                              <p:charRg st="15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2">
                                            <p:txEl>
                                              <p:charRg st="15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2">
                                            <p:txEl>
                                              <p:charRg st="15" end="3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37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charRg st="37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2">
                                            <p:txEl>
                                              <p:charRg st="37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2">
                                            <p:txEl>
                                              <p:charRg st="37" end="5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charRg st="1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>
                                            <p:txEl>
                                              <p:charRg st="1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3">
                                            <p:txEl>
                                              <p:charRg st="1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3">
                                            <p:txEl>
                                              <p:charRg st="10" end="3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charRg st="3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>
                                            <p:txEl>
                                              <p:charRg st="32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3">
                                            <p:txEl>
                                              <p:charRg st="32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3">
                                            <p:txEl>
                                              <p:charRg st="32" end="5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48"/>
</p:tagLst>
</file>

<file path=ppt/tags/tag10.xml><?xml version="1.0" encoding="utf-8"?>
<p:tagLst xmlns:p="http://schemas.openxmlformats.org/presentationml/2006/main">
  <p:tag name="GENSWF_SLIDE_TITLE" val="元素的浮动"/>
  <p:tag name="GENSWF_ADVANCE_TIME" val="0.00"/>
  <p:tag name="ISPRING_SLIDE_INDENT_LEVEL" val="0"/>
  <p:tag name="ISPRING_CUSTOM_TIMING_USED" val="0"/>
</p:tagLst>
</file>

<file path=ppt/tags/tag11.xml><?xml version="1.0" encoding="utf-8"?>
<p:tagLst xmlns:p="http://schemas.openxmlformats.org/presentationml/2006/main">
  <p:tag name="GENSWF_SLIDE_TITLE" val="元素的浮动"/>
  <p:tag name="GENSWF_ADVANCE_TIME" val="0.00"/>
  <p:tag name="ISPRING_SLIDE_INDENT_LEVEL" val="0"/>
  <p:tag name="ISPRING_CUSTOM_TIMING_USED" val="0"/>
</p:tagLst>
</file>

<file path=ppt/tags/tag12.xml><?xml version="1.0" encoding="utf-8"?>
<p:tagLst xmlns:p="http://schemas.openxmlformats.org/presentationml/2006/main">
  <p:tag name="GENSWF_SLIDE_TITLE" val="overflow属性"/>
  <p:tag name="GENSWF_ADVANCE_TIME" val="0.00"/>
  <p:tag name="ISPRING_SLIDE_INDENT_LEVEL" val="0"/>
  <p:tag name="ISPRING_CUSTOM_TIMING_USED" val="0"/>
</p:tagLst>
</file>

<file path=ppt/tags/tag13.xml><?xml version="1.0" encoding="utf-8"?>
<p:tagLst xmlns:p="http://schemas.openxmlformats.org/presentationml/2006/main">
  <p:tag name="KSO_WM_UNIT_VALUE" val="1904*339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ISCONTENTSTITLE" val="0"/>
  <p:tag name="KSO_WM_UNIT_PRESET_TEXT" val="微不足道的积累会产生庞大的效应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475_1*i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75"/>
  <p:tag name="KSO_WM_SLIDE_ID" val="diagram20201475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SLIDE_LAYOUT" val="a_d"/>
  <p:tag name="KSO_WM_SLIDE_LAYOUT_CNT" val="1_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4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31_1"/>
  <p:tag name="KSO_WM_TEMPLATE_CATEGORY" val="custom"/>
  <p:tag name="KSO_WM_TEMPLATE_INDEX" val="20181648"/>
  <p:tag name="KSO_WM_TEMPLATE_SUBCATEGORY" val="combine"/>
  <p:tag name="KSO_WM_TEMPLATE_THUMBS_INDEX" val="1、2、3、4、9、10、13、15"/>
</p:tagLst>
</file>

<file path=ppt/tags/tag4.xml><?xml version="1.0" encoding="utf-8"?>
<p:tagLst xmlns:p="http://schemas.openxmlformats.org/presentationml/2006/main">
  <p:tag name="KSO_WM_TEMPLATE_CATEGORY" val="custom"/>
  <p:tag name="KSO_WM_TEMPLATE_INDEX" val="20181648"/>
  <p:tag name="KSO_WM_SLIDE_MODEL_TYPE" val="cover"/>
</p:tagLst>
</file>

<file path=ppt/tags/tag5.xml><?xml version="1.0" encoding="utf-8"?>
<p:tagLst xmlns:p="http://schemas.openxmlformats.org/presentationml/2006/main">
  <p:tag name="GENSWF_SLIDE_TITLE" val="元素的类型与转换"/>
  <p:tag name="GENSWF_ADVANCE_TIME" val="0.00"/>
  <p:tag name="ISPRING_SLIDE_INDENT_LEVEL" val="0"/>
  <p:tag name="ISPRING_CUSTOM_TIMING_USED" val="0"/>
</p:tagLst>
</file>

<file path=ppt/tags/tag6.xml><?xml version="1.0" encoding="utf-8"?>
<p:tagLst xmlns:p="http://schemas.openxmlformats.org/presentationml/2006/main">
  <p:tag name="GENSWF_SLIDE_TITLE" val="元素的类型与转换"/>
  <p:tag name="GENSWF_ADVANCE_TIME" val="0.00"/>
  <p:tag name="ISPRING_SLIDE_INDENT_LEVEL" val="0"/>
  <p:tag name="ISPRING_CUSTOM_TIMING_USED" val="0"/>
</p:tagLst>
</file>

<file path=ppt/tags/tag7.xml><?xml version="1.0" encoding="utf-8"?>
<p:tagLst xmlns:p="http://schemas.openxmlformats.org/presentationml/2006/main">
  <p:tag name="GENSWF_SLIDE_TITLE" val="元素的浮动"/>
  <p:tag name="GENSWF_ADVANCE_TIME" val="0.00"/>
  <p:tag name="ISPRING_SLIDE_INDENT_LEVEL" val="0"/>
  <p:tag name="ISPRING_CUSTOM_TIMING_USED" val="0"/>
</p:tagLst>
</file>

<file path=ppt/tags/tag8.xml><?xml version="1.0" encoding="utf-8"?>
<p:tagLst xmlns:p="http://schemas.openxmlformats.org/presentationml/2006/main">
  <p:tag name="GENSWF_SLIDE_TITLE" val="元素的浮动"/>
  <p:tag name="GENSWF_ADVANCE_TIME" val="0.00"/>
  <p:tag name="ISPRING_SLIDE_INDENT_LEVEL" val="0"/>
  <p:tag name="ISPRING_CUSTOM_TIMING_USED" val="0"/>
</p:tagLst>
</file>

<file path=ppt/tags/tag9.xml><?xml version="1.0" encoding="utf-8"?>
<p:tagLst xmlns:p="http://schemas.openxmlformats.org/presentationml/2006/main">
  <p:tag name="GENSWF_SLIDE_TITLE" val="元素的浮动"/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自定义设计方案">
  <a:themeElements>
    <a:clrScheme name="自定义 4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FFC000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6712</Words>
  <Application>WPS 演示</Application>
  <PresentationFormat>宽屏</PresentationFormat>
  <Paragraphs>759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黑体</vt:lpstr>
      <vt:lpstr>Calibri</vt:lpstr>
      <vt:lpstr>Arial Unicode MS</vt:lpstr>
      <vt:lpstr>Times New Roman</vt:lpstr>
      <vt:lpstr>Wingdings</vt:lpstr>
      <vt:lpstr>自定义设计方案</vt:lpstr>
      <vt:lpstr>浮动</vt:lpstr>
      <vt:lpstr>复习检查</vt:lpstr>
      <vt:lpstr>预习检查</vt:lpstr>
      <vt:lpstr>本章任务</vt:lpstr>
      <vt:lpstr>本章目标</vt:lpstr>
      <vt:lpstr>常见网页布局</vt:lpstr>
      <vt:lpstr>标准文档流2-1</vt:lpstr>
      <vt:lpstr>标准文档流2-2</vt:lpstr>
      <vt:lpstr>PowerPoint 演示文稿</vt:lpstr>
      <vt:lpstr> display属性2-1</vt:lpstr>
      <vt:lpstr>display属性2-2</vt:lpstr>
      <vt:lpstr> display特性</vt:lpstr>
      <vt:lpstr>学员操作—制作QQ会员页面导航</vt:lpstr>
      <vt:lpstr>共性问题集中讲解</vt:lpstr>
      <vt:lpstr>块元素排在一行的方法</vt:lpstr>
      <vt:lpstr>PowerPoint 演示文稿</vt:lpstr>
      <vt:lpstr>PowerPoint 演示文稿</vt:lpstr>
      <vt:lpstr>PowerPoint 演示文稿</vt:lpstr>
      <vt:lpstr>设置左浮动</vt:lpstr>
      <vt:lpstr>PowerPoint 演示文稿</vt:lpstr>
      <vt:lpstr>设置右浮动</vt:lpstr>
      <vt:lpstr>学员操作—制作热门活动页面</vt:lpstr>
      <vt:lpstr>学员操作—制作电视剧详情列表页面</vt:lpstr>
      <vt:lpstr>共性问题集中讲解</vt:lpstr>
      <vt:lpstr>边框塌陷</vt:lpstr>
      <vt:lpstr>PowerPoint 演示文稿</vt:lpstr>
      <vt:lpstr>PowerPoint 演示文稿</vt:lpstr>
      <vt:lpstr>清除左右浮动</vt:lpstr>
      <vt:lpstr>清除两测浮动</vt:lpstr>
      <vt:lpstr>PowerPoint 演示文稿</vt:lpstr>
      <vt:lpstr>解决父级边框塌陷的方法4-1</vt:lpstr>
      <vt:lpstr>解决父级边框塌陷的方法4-2</vt:lpstr>
      <vt:lpstr>解决父级边框塌陷的方法4-3</vt:lpstr>
      <vt:lpstr>PowerPoint 演示文稿</vt:lpstr>
      <vt:lpstr>解决父级边框塌陷的方法4-4</vt:lpstr>
      <vt:lpstr>小结</vt:lpstr>
      <vt:lpstr>学员操作—制作京东登录页面3-1</vt:lpstr>
      <vt:lpstr>学员操作—制作京东登录页面3-2</vt:lpstr>
      <vt:lpstr>学员操作—制作京东登录页面3-3</vt:lpstr>
      <vt:lpstr>共性问题集中讲解</vt:lpstr>
      <vt:lpstr>inline-block和float的区别</vt:lpstr>
      <vt:lpstr>总结</vt:lpstr>
      <vt:lpstr>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wengg</dc:creator>
  <cp:lastModifiedBy>故里♛</cp:lastModifiedBy>
  <cp:revision>34</cp:revision>
  <dcterms:created xsi:type="dcterms:W3CDTF">2019-06-17T03:55:00Z</dcterms:created>
  <dcterms:modified xsi:type="dcterms:W3CDTF">2019-08-22T03:58:14Z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2052-11.1.0.8984</vt:lpwstr>
  </property>
</Properties>
</file>